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0"/>
  </p:notesMasterIdLst>
  <p:sldIdLst>
    <p:sldId id="312" r:id="rId2"/>
    <p:sldId id="258" r:id="rId3"/>
    <p:sldId id="256" r:id="rId4"/>
    <p:sldId id="317" r:id="rId5"/>
    <p:sldId id="262" r:id="rId6"/>
    <p:sldId id="319" r:id="rId7"/>
    <p:sldId id="320" r:id="rId8"/>
    <p:sldId id="321" r:id="rId9"/>
    <p:sldId id="322" r:id="rId10"/>
    <p:sldId id="314" r:id="rId11"/>
    <p:sldId id="323" r:id="rId12"/>
    <p:sldId id="324" r:id="rId13"/>
    <p:sldId id="325" r:id="rId14"/>
    <p:sldId id="327" r:id="rId15"/>
    <p:sldId id="334" r:id="rId16"/>
    <p:sldId id="315" r:id="rId17"/>
    <p:sldId id="328" r:id="rId18"/>
    <p:sldId id="329" r:id="rId19"/>
    <p:sldId id="335" r:id="rId20"/>
    <p:sldId id="336" r:id="rId21"/>
    <p:sldId id="337" r:id="rId22"/>
    <p:sldId id="353" r:id="rId23"/>
    <p:sldId id="338" r:id="rId24"/>
    <p:sldId id="339" r:id="rId25"/>
    <p:sldId id="340" r:id="rId26"/>
    <p:sldId id="348" r:id="rId27"/>
    <p:sldId id="347" r:id="rId28"/>
    <p:sldId id="345" r:id="rId29"/>
    <p:sldId id="343" r:id="rId30"/>
    <p:sldId id="346" r:id="rId31"/>
    <p:sldId id="355" r:id="rId32"/>
    <p:sldId id="342" r:id="rId33"/>
    <p:sldId id="354" r:id="rId34"/>
    <p:sldId id="316" r:id="rId35"/>
    <p:sldId id="349" r:id="rId36"/>
    <p:sldId id="350" r:id="rId37"/>
    <p:sldId id="351" r:id="rId38"/>
    <p:sldId id="352" r:id="rId39"/>
  </p:sldIdLst>
  <p:sldSz cx="9144000" cy="5143500" type="screen16x9"/>
  <p:notesSz cx="6858000" cy="9144000"/>
  <p:embeddedFontLst>
    <p:embeddedFont>
      <p:font typeface="Barlow" panose="00000500000000000000" pitchFamily="2" charset="0"/>
      <p:regular r:id="rId41"/>
      <p:bold r:id="rId42"/>
      <p:italic r:id="rId43"/>
      <p:boldItalic r:id="rId44"/>
    </p:embeddedFont>
    <p:embeddedFont>
      <p:font typeface="Barlow Medium" panose="00000600000000000000" pitchFamily="2" charset="0"/>
      <p:regular r:id="rId45"/>
      <p:bold r:id="rId46"/>
      <p:italic r:id="rId47"/>
      <p:boldItalic r:id="rId48"/>
    </p:embeddedFont>
    <p:embeddedFont>
      <p:font typeface="Bebas Neue" panose="020B0606020202050201" pitchFamily="34" charset="0"/>
      <p:regular r:id="rId49"/>
    </p:embeddedFont>
    <p:embeddedFont>
      <p:font typeface="Cambria Math" panose="02040503050406030204" pitchFamily="18" charset="0"/>
      <p:regular r:id="rId50"/>
    </p:embeddedFont>
    <p:embeddedFont>
      <p:font typeface="Open Sans Light" pitchFamily="2" charset="0"/>
      <p:regular r:id="rId51"/>
      <p:italic r:id="rId52"/>
    </p:embeddedFont>
    <p:embeddedFont>
      <p:font typeface="Open Sans SemiBold" pitchFamily="2" charset="0"/>
      <p:bold r:id="rId53"/>
      <p:boldItalic r:id="rId54"/>
    </p:embeddedFont>
    <p:embeddedFont>
      <p:font typeface="Oswald Medium" panose="00000600000000000000" pitchFamily="2"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E5E238-2657-43B1-9680-D808A8DA3B21}">
  <a:tblStyle styleId="{53E5E238-2657-43B1-9680-D808A8DA3B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322DC9-B3F8-4EC2-820A-E1745515DC7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54" autoAdjust="0"/>
  </p:normalViewPr>
  <p:slideViewPr>
    <p:cSldViewPr snapToGrid="0">
      <p:cViewPr varScale="1">
        <p:scale>
          <a:sx n="91" d="100"/>
          <a:sy n="91" d="100"/>
        </p:scale>
        <p:origin x="12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05C4D4C8-0084-AAE2-3B7B-EA5CEDBBE566}"/>
            </a:ext>
          </a:extLst>
        </p:cNvPr>
        <p:cNvGrpSpPr/>
        <p:nvPr/>
      </p:nvGrpSpPr>
      <p:grpSpPr>
        <a:xfrm>
          <a:off x="0" y="0"/>
          <a:ext cx="0" cy="0"/>
          <a:chOff x="0" y="0"/>
          <a:chExt cx="0" cy="0"/>
        </a:xfrm>
      </p:grpSpPr>
      <p:sp>
        <p:nvSpPr>
          <p:cNvPr id="417" name="Google Shape;417;g213b941cb2c_1_2938:notes">
            <a:extLst>
              <a:ext uri="{FF2B5EF4-FFF2-40B4-BE49-F238E27FC236}">
                <a16:creationId xmlns:a16="http://schemas.microsoft.com/office/drawing/2014/main" id="{C722B458-B5F3-8ED5-2063-472EA38D4B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13b941cb2c_1_2938:notes">
            <a:extLst>
              <a:ext uri="{FF2B5EF4-FFF2-40B4-BE49-F238E27FC236}">
                <a16:creationId xmlns:a16="http://schemas.microsoft.com/office/drawing/2014/main" id="{CE566C26-39EB-E0BA-9950-8C156900C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everyone. My name is Cristian Andreoli, and today I’ll be presenting my work on Object Detection in Ultra-High Resolution Satellite SAR Data via Adaptation of a YOLO Model.</a:t>
            </a:r>
            <a:endParaRPr dirty="0"/>
          </a:p>
        </p:txBody>
      </p:sp>
    </p:spTree>
    <p:extLst>
      <p:ext uri="{BB962C8B-B14F-4D97-AF65-F5344CB8AC3E}">
        <p14:creationId xmlns:p14="http://schemas.microsoft.com/office/powerpoint/2010/main" val="1628118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C02D9819-D142-3A50-862B-AC30448FF7F2}"/>
            </a:ext>
          </a:extLst>
        </p:cNvPr>
        <p:cNvGrpSpPr/>
        <p:nvPr/>
      </p:nvGrpSpPr>
      <p:grpSpPr>
        <a:xfrm>
          <a:off x="0" y="0"/>
          <a:ext cx="0" cy="0"/>
          <a:chOff x="0" y="0"/>
          <a:chExt cx="0" cy="0"/>
        </a:xfrm>
      </p:grpSpPr>
      <p:sp>
        <p:nvSpPr>
          <p:cNvPr id="214" name="Google Shape;214;p:notes">
            <a:extLst>
              <a:ext uri="{FF2B5EF4-FFF2-40B4-BE49-F238E27FC236}">
                <a16:creationId xmlns:a16="http://schemas.microsoft.com/office/drawing/2014/main" id="{E467E464-BA45-E9E4-6EB2-52F8D8045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a:extLst>
              <a:ext uri="{FF2B5EF4-FFF2-40B4-BE49-F238E27FC236}">
                <a16:creationId xmlns:a16="http://schemas.microsoft.com/office/drawing/2014/main" id="{A2324CC0-CEE0-1FA7-7520-251AA4C59A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let’s look at the dataset and the preprocessing steps we performed. SAR data can be very large, so careful preparation and annotation are essential to ensure accurate detection.</a:t>
            </a:r>
            <a:endParaRPr dirty="0"/>
          </a:p>
        </p:txBody>
      </p:sp>
    </p:spTree>
    <p:extLst>
      <p:ext uri="{BB962C8B-B14F-4D97-AF65-F5344CB8AC3E}">
        <p14:creationId xmlns:p14="http://schemas.microsoft.com/office/powerpoint/2010/main" val="3685205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84396D98-60C0-579E-202B-66F455B301F0}"/>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10A5EF69-BAEF-8300-64F7-CE4C9505A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2B502B45-7816-9A1D-88CF-3527EB06D4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dataset is based on ultra-high resolution SAR imagery collected by ICEYE satellites. These images are critical because they offer detailed radar data captured under all weather conditions, which is essential for robust object detection. The high resolution of these images provides rich information, but it also presents unique challenges that we need to address during preprocessing. The Dataset consists of 2019 airplane instances across 37 acquisitions. The dataset was divided in training (80%) and validation (20%).</a:t>
            </a:r>
            <a:endParaRPr dirty="0"/>
          </a:p>
        </p:txBody>
      </p:sp>
    </p:spTree>
    <p:extLst>
      <p:ext uri="{BB962C8B-B14F-4D97-AF65-F5344CB8AC3E}">
        <p14:creationId xmlns:p14="http://schemas.microsoft.com/office/powerpoint/2010/main" val="24698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B5C067DB-7130-4754-EE2D-B58F3D371499}"/>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72B7EC1A-AD79-76FB-843A-512EF25F2D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D333D14D-D22D-4A36-D81A-0C7E024B00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Annotating objects in SAR images is particularly challenging. Due to factors like speckle noise, geometric distortions from the side-looking geometry, and the double bouncing phenomenon, manually labeling these images is not straightforward. These issues can cause ambiguity in object boundaries and sometimes lead to misclassification, making the annotation process a complex but crucial part of the work.</a:t>
            </a:r>
            <a:endParaRPr dirty="0"/>
          </a:p>
        </p:txBody>
      </p:sp>
    </p:spTree>
    <p:extLst>
      <p:ext uri="{BB962C8B-B14F-4D97-AF65-F5344CB8AC3E}">
        <p14:creationId xmlns:p14="http://schemas.microsoft.com/office/powerpoint/2010/main" val="4096157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81AC420A-12C2-AF50-1493-43BD22390FA3}"/>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AC775170-3333-BCB8-D3DB-F674DFB6C5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FFE0AE8A-DD63-34B7-6F24-AD7E5C0673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Accurate ground truth in SAR imagery is challenging yet essential. To ensure reliable airplane annotations, I employed three key strategies: first, leveraging airplane shadows to identify aircraft even when backscattering is weak (although shadows can sometimes blend with the terrain); second, using multiple acquisition of the same area from different angles to cross-validate and overcome variability in reflectivity; and third, verifying annotations with Google Earth Pro to avoid mislabeling.</a:t>
            </a:r>
            <a:endParaRPr dirty="0"/>
          </a:p>
        </p:txBody>
      </p:sp>
    </p:spTree>
    <p:extLst>
      <p:ext uri="{BB962C8B-B14F-4D97-AF65-F5344CB8AC3E}">
        <p14:creationId xmlns:p14="http://schemas.microsoft.com/office/powerpoint/2010/main" val="2932465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530CC9C9-E095-C961-3CC5-384AC228C93A}"/>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B8AFC0F5-6EA8-18DE-64A9-D20164C755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D7A58970-3F7F-7107-1325-C45BBFD9A8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our preprocessing pipeline, we standardize ICEYE GRD images by converting them into a format suitable for both visualization and deep learning. First, we apply a logarithmic transformation to compress the high dynamic range of the raw data. Next, we perform statistical clipping to mitigate outliers, then convert the images to an 8-bit scale. </a:t>
            </a:r>
            <a:endParaRPr dirty="0"/>
          </a:p>
        </p:txBody>
      </p:sp>
    </p:spTree>
    <p:extLst>
      <p:ext uri="{BB962C8B-B14F-4D97-AF65-F5344CB8AC3E}">
        <p14:creationId xmlns:p14="http://schemas.microsoft.com/office/powerpoint/2010/main" val="437753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C1106B6A-C0AB-B75E-2591-575C6386C319}"/>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53368983-2531-6782-11C0-054C549F6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E6963438-26AE-0542-360F-E1ED02E219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the extremely high resolution of the images, we resize them to several target resolutions and segment them into overlapping tiles. This overlapping ensures that objects at the boundaries are fully captured, and we discard any tiles that do not contain labels.</a:t>
            </a:r>
            <a:endParaRPr dirty="0"/>
          </a:p>
        </p:txBody>
      </p:sp>
    </p:spTree>
    <p:extLst>
      <p:ext uri="{BB962C8B-B14F-4D97-AF65-F5344CB8AC3E}">
        <p14:creationId xmlns:p14="http://schemas.microsoft.com/office/powerpoint/2010/main" val="1416247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91D2E0C7-52A8-0003-C12E-7AF4D16524DB}"/>
            </a:ext>
          </a:extLst>
        </p:cNvPr>
        <p:cNvGrpSpPr/>
        <p:nvPr/>
      </p:nvGrpSpPr>
      <p:grpSpPr>
        <a:xfrm>
          <a:off x="0" y="0"/>
          <a:ext cx="0" cy="0"/>
          <a:chOff x="0" y="0"/>
          <a:chExt cx="0" cy="0"/>
        </a:xfrm>
      </p:grpSpPr>
      <p:sp>
        <p:nvSpPr>
          <p:cNvPr id="214" name="Google Shape;214;p:notes">
            <a:extLst>
              <a:ext uri="{FF2B5EF4-FFF2-40B4-BE49-F238E27FC236}">
                <a16:creationId xmlns:a16="http://schemas.microsoft.com/office/drawing/2014/main" id="{36AD737B-DC99-3B32-CFEE-8A1F90A6FE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a:extLst>
              <a:ext uri="{FF2B5EF4-FFF2-40B4-BE49-F238E27FC236}">
                <a16:creationId xmlns:a16="http://schemas.microsoft.com/office/drawing/2014/main" id="{D5058C6B-B946-BE68-5E3B-6F07A5EBF2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Let’s</a:t>
            </a:r>
            <a:r>
              <a:rPr lang="it-IT" dirty="0"/>
              <a:t> dive </a:t>
            </a:r>
            <a:r>
              <a:rPr lang="it-IT" dirty="0" err="1"/>
              <a:t>into</a:t>
            </a:r>
            <a:r>
              <a:rPr lang="it-IT" dirty="0"/>
              <a:t> the models </a:t>
            </a:r>
            <a:r>
              <a:rPr lang="it-IT" dirty="0" err="1"/>
              <a:t>used</a:t>
            </a:r>
            <a:r>
              <a:rPr lang="it-IT" dirty="0"/>
              <a:t>: yolo and </a:t>
            </a:r>
            <a:r>
              <a:rPr lang="it-IT" dirty="0" err="1"/>
              <a:t>clay</a:t>
            </a:r>
            <a:r>
              <a:rPr lang="it-IT" dirty="0"/>
              <a:t>.</a:t>
            </a:r>
            <a:endParaRPr dirty="0"/>
          </a:p>
        </p:txBody>
      </p:sp>
    </p:spTree>
    <p:extLst>
      <p:ext uri="{BB962C8B-B14F-4D97-AF65-F5344CB8AC3E}">
        <p14:creationId xmlns:p14="http://schemas.microsoft.com/office/powerpoint/2010/main" val="1940267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8E08D09C-AD18-A07D-9D05-AA53A396AA50}"/>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6D6AF559-B579-97D9-FE0D-5169E22A1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42D17525-AAB8-9A71-6334-022EC28C52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YOLOv8 was chosen because it’s easy to use, lightweight, and requires relatively low computational resources. This allowed us to systematically test hypotheses about model complexity, resolution, and whether colorized CSI images provide an advantage over standard GRD.</a:t>
            </a:r>
            <a:endParaRPr dirty="0"/>
          </a:p>
        </p:txBody>
      </p:sp>
    </p:spTree>
    <p:extLst>
      <p:ext uri="{BB962C8B-B14F-4D97-AF65-F5344CB8AC3E}">
        <p14:creationId xmlns:p14="http://schemas.microsoft.com/office/powerpoint/2010/main" val="1501386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63DB33A3-493A-52CF-A629-0578D18C008B}"/>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7C0FD9B3-8EA5-571F-92BE-BE1892A018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EA8C0E79-8F7D-5B23-84F4-D33C83FC8A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noticed that larger YOLO models generally yield higher accuracy, but they can show instability during early training.</a:t>
            </a:r>
            <a:endParaRPr dirty="0"/>
          </a:p>
        </p:txBody>
      </p:sp>
    </p:spTree>
    <p:extLst>
      <p:ext uri="{BB962C8B-B14F-4D97-AF65-F5344CB8AC3E}">
        <p14:creationId xmlns:p14="http://schemas.microsoft.com/office/powerpoint/2010/main" val="4106654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D77D105F-E26D-69A1-1C8F-EC0648B1E881}"/>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92DC0196-38A0-E048-1D30-1DC70CAFFC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ACC4F125-1A28-C967-6DD5-2460B45DD6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Spatial context matters: using larger patches helps the model understand surrounding areas. However, larger patches also make the airplanes appear smaller, potentially complicating detection. So there’s a balance between context and object scale.</a:t>
            </a:r>
            <a:endParaRPr dirty="0"/>
          </a:p>
        </p:txBody>
      </p:sp>
    </p:spTree>
    <p:extLst>
      <p:ext uri="{BB962C8B-B14F-4D97-AF65-F5344CB8AC3E}">
        <p14:creationId xmlns:p14="http://schemas.microsoft.com/office/powerpoint/2010/main" val="3391204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13b941cb2c_1_2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13b941cb2c_1_2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an overview of the main sections we’ll cover:</a:t>
            </a:r>
          </a:p>
          <a:p>
            <a:pPr marL="0" lvl="0" indent="0" algn="l" rtl="0">
              <a:spcBef>
                <a:spcPts val="0"/>
              </a:spcBef>
              <a:spcAft>
                <a:spcPts val="0"/>
              </a:spcAft>
              <a:buNone/>
            </a:pPr>
            <a:r>
              <a:rPr lang="en-US" dirty="0"/>
              <a:t>I’ll begin with an introduction and context for the research, then discuss the dataset and preprocessing steps. Next, I’ll outline the proposed models and conclude with our key findings and future work.</a:t>
            </a:r>
          </a:p>
          <a:p>
            <a:pPr marL="0" lvl="0" indent="0" algn="l" rtl="0">
              <a:spcBef>
                <a:spcPts val="0"/>
              </a:spcBef>
              <a:spcAft>
                <a:spcPts val="0"/>
              </a:spcAft>
              <a:buNone/>
            </a:pPr>
            <a:r>
              <a:rPr lang="en-US" dirty="0"/>
              <a:t>We’ll explore each section in detail.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F2FC43AE-9070-6A65-3BBC-0C1D696B5BEC}"/>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5119A818-F3C7-ED24-2D74-DCDB12B755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044DBB72-A3A4-31DD-A9A5-E528721E83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higher resolution, the model sees more detail, improving detection for small objects like airplanes. But memory usage can become prohibitive, forcing us to tile or scale images. This reduces the global context the model sees, so we must carefully manage the trade-off.</a:t>
            </a:r>
            <a:endParaRPr dirty="0"/>
          </a:p>
        </p:txBody>
      </p:sp>
    </p:spTree>
    <p:extLst>
      <p:ext uri="{BB962C8B-B14F-4D97-AF65-F5344CB8AC3E}">
        <p14:creationId xmlns:p14="http://schemas.microsoft.com/office/powerpoint/2010/main" val="940404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6414505F-BE04-4B91-3B7E-E30DBBD7DB5F}"/>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F7A87EF7-9177-E797-0410-3CA6F303CD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858530F3-7FE8-F690-9B8E-95081A1C02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moving on to the next hypothesis, let’s clarify what makes CSI images different. CSI, or Colorized Sub-aperture Image, encodes multiple viewing angles over a 25-second period into different color channels. Essentially, each color reflects a slightly different backscattering angle.</a:t>
            </a:r>
            <a:endParaRPr dirty="0"/>
          </a:p>
        </p:txBody>
      </p:sp>
    </p:spTree>
    <p:extLst>
      <p:ext uri="{BB962C8B-B14F-4D97-AF65-F5344CB8AC3E}">
        <p14:creationId xmlns:p14="http://schemas.microsoft.com/office/powerpoint/2010/main" val="409252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34A9B67A-533E-639E-CDB8-4289B7B276EC}"/>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EC471410-208A-72C9-AF11-48FF63FEF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F88B9BB3-7B02-92E5-C837-54FBECD84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Contrary to our initial expectations, colorized sub-aperture (CSI) images didn’t yield significant improvements over grayscale amplitude-only (GRD). The color information in CSI doesn’t align well with the pretraining on natural images, limiting its benefit.</a:t>
            </a:r>
            <a:endParaRPr dirty="0"/>
          </a:p>
        </p:txBody>
      </p:sp>
    </p:spTree>
    <p:extLst>
      <p:ext uri="{BB962C8B-B14F-4D97-AF65-F5344CB8AC3E}">
        <p14:creationId xmlns:p14="http://schemas.microsoft.com/office/powerpoint/2010/main" val="835199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DAE097C5-0C94-8F30-07B5-5371CCA42817}"/>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77924116-C0CC-8E14-40B4-EB326BCF12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D510E1B3-A79F-8EFA-1AED-E0A8406F12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investigated Clay, a foundation model built on a Vision Transformer. In addition to its self-attention mechanism—which allows it to handle images at varying resolutions—Clay incorporates </a:t>
            </a:r>
            <a:r>
              <a:rPr lang="en-US" dirty="0" err="1"/>
              <a:t>spatio</a:t>
            </a:r>
            <a:r>
              <a:rPr lang="en-US" dirty="0"/>
              <a:t>-temporal embeddings that encode information such as location and time. Moreover, because it’s pretrained in an unsupervised manner, Clay can potentially reduce labeling complexity job. Thanks to these unique characteristics, Clay could also serve as an effective backbone for object detection tasks.</a:t>
            </a:r>
            <a:endParaRPr dirty="0"/>
          </a:p>
        </p:txBody>
      </p:sp>
    </p:spTree>
    <p:extLst>
      <p:ext uri="{BB962C8B-B14F-4D97-AF65-F5344CB8AC3E}">
        <p14:creationId xmlns:p14="http://schemas.microsoft.com/office/powerpoint/2010/main" val="1430806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BB030D2D-1B99-4A49-D357-9260A81B6B89}"/>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5614577E-98A2-71FA-837A-6979063820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390366EA-5687-E1A8-7E5E-53133B7389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enhance object detection, we designed a dedicated detection head that sits on top of clay backbone. This head decouples the tasks into two branches. The regression branch output five values per bounding box—namely, the center coordinates, width, height, and an </a:t>
            </a:r>
            <a:r>
              <a:rPr lang="en-US" dirty="0" err="1"/>
              <a:t>objectness</a:t>
            </a:r>
            <a:r>
              <a:rPr lang="en-US" dirty="0"/>
              <a:t> score—while the classification branch produces scores for each target class. This separation allows us to optimize localization and classification independently, ultimately boosting detection performance.</a:t>
            </a:r>
            <a:endParaRPr dirty="0"/>
          </a:p>
        </p:txBody>
      </p:sp>
    </p:spTree>
    <p:extLst>
      <p:ext uri="{BB962C8B-B14F-4D97-AF65-F5344CB8AC3E}">
        <p14:creationId xmlns:p14="http://schemas.microsoft.com/office/powerpoint/2010/main" val="1558214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A7E5ACAA-2A38-D4E6-475B-D1B655725437}"/>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2FF928BC-7A33-6080-0146-438D2EEF90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C64AFD0F-932B-BFDD-E76E-3DBDD3C758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training is guided by a composite loss function tailored for object detection. The </a:t>
            </a:r>
            <a:r>
              <a:rPr lang="en-US" dirty="0" err="1"/>
              <a:t>objectness</a:t>
            </a:r>
            <a:r>
              <a:rPr lang="en-US" dirty="0"/>
              <a:t> loss, based on BCE, assesses how well the model predicts the presence or absence of objects. The coordinate loss combines </a:t>
            </a:r>
            <a:r>
              <a:rPr lang="en-US" dirty="0" err="1"/>
              <a:t>CIoU</a:t>
            </a:r>
            <a:r>
              <a:rPr lang="en-US" dirty="0"/>
              <a:t> with MSE to ensure accurate bounding box regression, and the classification loss applies BCE for the predicted class scores. Together, these losses form the total loss, averaged over the batch size, which drives the overall detection performance.</a:t>
            </a:r>
            <a:endParaRPr dirty="0"/>
          </a:p>
        </p:txBody>
      </p:sp>
    </p:spTree>
    <p:extLst>
      <p:ext uri="{BB962C8B-B14F-4D97-AF65-F5344CB8AC3E}">
        <p14:creationId xmlns:p14="http://schemas.microsoft.com/office/powerpoint/2010/main" val="320439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DD55FF32-EB54-77A1-25B0-C57D63F7BF4B}"/>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5B2ACC87-84A4-DB06-CB94-E9AE020353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FA075DA1-D811-1E31-8CF7-58AF230F9D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tested two encoder strategies: one with the Clay encoder trainable (unfrozen) and one frozen. Each experiment ran for 500 epochs using a custom total loss. Due to computational constraints, we limited the resolution and used smaller patches, which might reduce performance.</a:t>
            </a:r>
            <a:endParaRPr dirty="0"/>
          </a:p>
        </p:txBody>
      </p:sp>
    </p:spTree>
    <p:extLst>
      <p:ext uri="{BB962C8B-B14F-4D97-AF65-F5344CB8AC3E}">
        <p14:creationId xmlns:p14="http://schemas.microsoft.com/office/powerpoint/2010/main" val="2902032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4A2AF015-F6B4-9316-EF30-363E90AEFA5F}"/>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C9EAD43D-9F59-4622-E39B-A3DF741A6F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ECA4A277-3CC0-F3BE-8061-53C1BF974D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Unfortunately, neither configuration succeeded in detecting airplanes. The trainable encoder overfitted—likely due to limited data and high model complexity—while the frozen encoder reduced overfitting but still missed airplanes. These findings highlight the challenges of using Clay in its current form for SAR object detection.</a:t>
            </a:r>
            <a:endParaRPr dirty="0"/>
          </a:p>
        </p:txBody>
      </p:sp>
    </p:spTree>
    <p:extLst>
      <p:ext uri="{BB962C8B-B14F-4D97-AF65-F5344CB8AC3E}">
        <p14:creationId xmlns:p14="http://schemas.microsoft.com/office/powerpoint/2010/main" val="3923662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32EF8D6D-1B65-FAE6-EDFB-B97E558FC973}"/>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1D823FA5-8D4F-3F4A-EE05-C8BB2F6425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3D7B7823-5824-E269-CB45-C11AE1481F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tested ResNet50 as a more conventional, simpler backbone to evaluate the performance of our detection head. We ran two configurations for the coordinate loss: </a:t>
            </a:r>
            <a:r>
              <a:rPr lang="en-US" dirty="0" err="1"/>
              <a:t>CIoU</a:t>
            </a:r>
            <a:r>
              <a:rPr lang="en-US" dirty="0"/>
              <a:t> plus MSE, and </a:t>
            </a:r>
            <a:r>
              <a:rPr lang="en-US" dirty="0" err="1"/>
              <a:t>CIoU</a:t>
            </a:r>
            <a:r>
              <a:rPr lang="en-US" dirty="0"/>
              <a:t> alone.</a:t>
            </a:r>
            <a:endParaRPr dirty="0"/>
          </a:p>
        </p:txBody>
      </p:sp>
    </p:spTree>
    <p:extLst>
      <p:ext uri="{BB962C8B-B14F-4D97-AF65-F5344CB8AC3E}">
        <p14:creationId xmlns:p14="http://schemas.microsoft.com/office/powerpoint/2010/main" val="2170793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C8256DCF-64B8-578B-50D4-20CEC4BB803A}"/>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87449575-AC66-FF2B-69C7-2D80DE9A40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475735EA-414A-4F23-F1AC-9F9651244F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found that including MSE alongside </a:t>
            </a:r>
            <a:r>
              <a:rPr lang="en-US" dirty="0" err="1"/>
              <a:t>CIoU</a:t>
            </a:r>
            <a:r>
              <a:rPr lang="en-US" dirty="0"/>
              <a:t> improved convergence and yielded higher </a:t>
            </a:r>
            <a:r>
              <a:rPr lang="en-US" dirty="0" err="1"/>
              <a:t>mAP</a:t>
            </a:r>
            <a:r>
              <a:rPr lang="en-US" dirty="0"/>
              <a:t>. Moreover, when using only </a:t>
            </a:r>
            <a:r>
              <a:rPr lang="en-US" dirty="0" err="1"/>
              <a:t>CIoU</a:t>
            </a:r>
            <a:r>
              <a:rPr lang="en-US" dirty="0"/>
              <a:t>, the model initially fails to predict correct bounding boxes.</a:t>
            </a:r>
          </a:p>
        </p:txBody>
      </p:sp>
    </p:spTree>
    <p:extLst>
      <p:ext uri="{BB962C8B-B14F-4D97-AF65-F5344CB8AC3E}">
        <p14:creationId xmlns:p14="http://schemas.microsoft.com/office/powerpoint/2010/main" val="1610605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Let’s</a:t>
            </a:r>
            <a:r>
              <a:rPr lang="it-IT" dirty="0"/>
              <a:t> start with an </a:t>
            </a:r>
            <a:r>
              <a:rPr lang="it-IT" dirty="0" err="1"/>
              <a:t>introducing</a:t>
            </a:r>
            <a:r>
              <a:rPr lang="it-IT" dirty="0"/>
              <a:t> to ICEYE.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FCF49A6F-B769-90BA-1667-8348F5B63FEC}"/>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E2D21D5F-51BC-8593-53DA-4A6668592E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2CD6C3F2-CADB-9459-B2C0-DC2F0663C4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addition, removing the MSE penalty caused the model to rely on enlarging bounding boxes to maximize </a:t>
            </a:r>
            <a:r>
              <a:rPr lang="en-US" dirty="0" err="1"/>
              <a:t>IoU</a:t>
            </a:r>
            <a:r>
              <a:rPr lang="en-US" dirty="0"/>
              <a:t>. This underscores the importance of a well-chosen loss function that balances box overlap and size penalties.</a:t>
            </a:r>
            <a:endParaRPr dirty="0"/>
          </a:p>
        </p:txBody>
      </p:sp>
    </p:spTree>
    <p:extLst>
      <p:ext uri="{BB962C8B-B14F-4D97-AF65-F5344CB8AC3E}">
        <p14:creationId xmlns:p14="http://schemas.microsoft.com/office/powerpoint/2010/main" val="3770641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A1389E7A-2E24-A932-E37B-6A8D80AA0ED4}"/>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81CB53D7-B8A7-E801-425A-19009E7816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67A0551D-1D7B-F1AC-95D5-1A0E1F7705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we see the validation metrics for our object detection model. The table shows that both the </a:t>
            </a:r>
            <a:r>
              <a:rPr lang="en-US" dirty="0" err="1"/>
              <a:t>mAP</a:t>
            </a:r>
            <a:r>
              <a:rPr lang="en-US" dirty="0"/>
              <a:t> at a 0.5 </a:t>
            </a:r>
            <a:r>
              <a:rPr lang="en-US" dirty="0" err="1"/>
              <a:t>IoU</a:t>
            </a:r>
            <a:r>
              <a:rPr lang="en-US" dirty="0"/>
              <a:t> threshold and the </a:t>
            </a:r>
            <a:r>
              <a:rPr lang="en-US" dirty="0" err="1"/>
              <a:t>mAP</a:t>
            </a:r>
            <a:r>
              <a:rPr lang="en-US" dirty="0"/>
              <a:t> computed over a range from 0.5 to 0.95. Best performance are reached with YOLO using a patch of 4096 using a resolution of 8192.</a:t>
            </a:r>
            <a:endParaRPr dirty="0"/>
          </a:p>
        </p:txBody>
      </p:sp>
    </p:spTree>
    <p:extLst>
      <p:ext uri="{BB962C8B-B14F-4D97-AF65-F5344CB8AC3E}">
        <p14:creationId xmlns:p14="http://schemas.microsoft.com/office/powerpoint/2010/main" val="311150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64D6B784-5C33-9E05-AE1D-A6314ABF54A8}"/>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7EB7786A-B2C7-9BF8-11E0-255A8546D3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9B14799A-3340-391C-B1F9-28AFE090CD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investigate Clay's limitations, the image reconstruction was analyzed. The results show that while the global scene is preserved, small objects such as airplanes tend to vanish, indicating that the encoder favors global features over subtle details. This suggests that retraining or fine-tuning the encoder is essential.</a:t>
            </a:r>
            <a:endParaRPr dirty="0"/>
          </a:p>
        </p:txBody>
      </p:sp>
    </p:spTree>
    <p:extLst>
      <p:ext uri="{BB962C8B-B14F-4D97-AF65-F5344CB8AC3E}">
        <p14:creationId xmlns:p14="http://schemas.microsoft.com/office/powerpoint/2010/main" val="1031858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F3C4D738-B4FD-734E-5CB3-2F3B47579E48}"/>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9E8C2577-5873-9A52-F2D1-5A618CF267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CA37A181-5A5C-C4C9-DC3A-3E35A50B50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slide outlines the limitations we encountered with the current implementation of Clay and suggests directions for future improvements. One challenge is memory consumption—large images or batch sizes can quickly overwhelm the GPU, especially given the demands of a Vision Transformer. Additionally, Transformers typically require more compute power than conventional CNNs. Improving our data augmentation methods could help enhance model performance. The limited variety in our dataset also restricts generalization, so increasing both the volume and diversity of labeled data is crucial. Lastly, newer versions of Clay might offer better representation quality.</a:t>
            </a:r>
            <a:endParaRPr dirty="0"/>
          </a:p>
        </p:txBody>
      </p:sp>
    </p:spTree>
    <p:extLst>
      <p:ext uri="{BB962C8B-B14F-4D97-AF65-F5344CB8AC3E}">
        <p14:creationId xmlns:p14="http://schemas.microsoft.com/office/powerpoint/2010/main" val="4046973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0E654C32-088C-80B4-0650-EF94CDC5D663}"/>
            </a:ext>
          </a:extLst>
        </p:cNvPr>
        <p:cNvGrpSpPr/>
        <p:nvPr/>
      </p:nvGrpSpPr>
      <p:grpSpPr>
        <a:xfrm>
          <a:off x="0" y="0"/>
          <a:ext cx="0" cy="0"/>
          <a:chOff x="0" y="0"/>
          <a:chExt cx="0" cy="0"/>
        </a:xfrm>
      </p:grpSpPr>
      <p:sp>
        <p:nvSpPr>
          <p:cNvPr id="214" name="Google Shape;214;p:notes">
            <a:extLst>
              <a:ext uri="{FF2B5EF4-FFF2-40B4-BE49-F238E27FC236}">
                <a16:creationId xmlns:a16="http://schemas.microsoft.com/office/drawing/2014/main" id="{A6AF2D70-0160-9DAD-9116-DFF1C2BF7D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a:extLst>
              <a:ext uri="{FF2B5EF4-FFF2-40B4-BE49-F238E27FC236}">
                <a16:creationId xmlns:a16="http://schemas.microsoft.com/office/drawing/2014/main" id="{C3C99623-C34D-9EC1-9D4F-8165739BA5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7808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44B697A4-086E-5641-8FB8-F342682F7E22}"/>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4CB97AB8-E661-356A-0172-659A77D4B9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D20CD76C-2AC7-EADA-7BED-6EFEE5AFF8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conclusion, our research addresses the initial questions as follows. First, YOLOv8—when fine-tuned—is effective for SAR object detection, even though it was pretrained on optical data, demonstrating its transferability. Second, our results show that colorized CSI images do not significantly improve detection compared to grayscale SAR images. Third, while ultra-high resolution improves the detection of small objects, it also increases computational cost, highlighting a necessary trade-off. Fourth, we found that careful hyperparameter selection, particularly regarding patch size, is crucial for achieving optimal performance. Finally, the foundation model Clay did not yield the expected benefits for object detection, indicating that its pretraining is not well-suited to this task. These findings provide clear guidance for future improvements and research directions.</a:t>
            </a:r>
            <a:endParaRPr dirty="0"/>
          </a:p>
        </p:txBody>
      </p:sp>
    </p:spTree>
    <p:extLst>
      <p:ext uri="{BB962C8B-B14F-4D97-AF65-F5344CB8AC3E}">
        <p14:creationId xmlns:p14="http://schemas.microsoft.com/office/powerpoint/2010/main" val="484606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a:extLst>
            <a:ext uri="{FF2B5EF4-FFF2-40B4-BE49-F238E27FC236}">
              <a16:creationId xmlns:a16="http://schemas.microsoft.com/office/drawing/2014/main" id="{4B3F89D5-5C83-AFF7-5DC9-546023463646}"/>
            </a:ext>
          </a:extLst>
        </p:cNvPr>
        <p:cNvGrpSpPr/>
        <p:nvPr/>
      </p:nvGrpSpPr>
      <p:grpSpPr>
        <a:xfrm>
          <a:off x="0" y="0"/>
          <a:ext cx="0" cy="0"/>
          <a:chOff x="0" y="0"/>
          <a:chExt cx="0" cy="0"/>
        </a:xfrm>
      </p:grpSpPr>
      <p:sp>
        <p:nvSpPr>
          <p:cNvPr id="2630" name="Google Shape;2630;g214ebd426a4_0_2655:notes">
            <a:extLst>
              <a:ext uri="{FF2B5EF4-FFF2-40B4-BE49-F238E27FC236}">
                <a16:creationId xmlns:a16="http://schemas.microsoft.com/office/drawing/2014/main" id="{80EC90FD-8BB5-F94A-5FFE-338C41BE7A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14ebd426a4_0_2655:notes">
            <a:extLst>
              <a:ext uri="{FF2B5EF4-FFF2-40B4-BE49-F238E27FC236}">
                <a16:creationId xmlns:a16="http://schemas.microsoft.com/office/drawing/2014/main" id="{81E907EE-6817-1CCE-21A6-C0DAA343E9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Possible future directions include exploring enhancements to transformer architectures through modifications and domain-specific pretraining tailored to SAR data. Alternative or hybrid architectures that integrate foundation models with CNNs may also offer improved performance. Additionally, expanding the volume and diversity of labeled SAR datasets could facilitate more effective fine-tuning and better generalization. YOLO can be used as a tool to augment the dataset—by generating initial labels that only require verification and refinement, rather than starting from scratch. Finally, research into model compression and other optimization techniques is crucial for cost-effective processing of ultra-high-resolution imagery.</a:t>
            </a:r>
          </a:p>
        </p:txBody>
      </p:sp>
    </p:spTree>
    <p:extLst>
      <p:ext uri="{BB962C8B-B14F-4D97-AF65-F5344CB8AC3E}">
        <p14:creationId xmlns:p14="http://schemas.microsoft.com/office/powerpoint/2010/main" val="1515329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2F9D4588-4601-EE3B-6804-7807C709AA5D}"/>
            </a:ext>
          </a:extLst>
        </p:cNvPr>
        <p:cNvGrpSpPr/>
        <p:nvPr/>
      </p:nvGrpSpPr>
      <p:grpSpPr>
        <a:xfrm>
          <a:off x="0" y="0"/>
          <a:ext cx="0" cy="0"/>
          <a:chOff x="0" y="0"/>
          <a:chExt cx="0" cy="0"/>
        </a:xfrm>
      </p:grpSpPr>
      <p:sp>
        <p:nvSpPr>
          <p:cNvPr id="214" name="Google Shape;214;p:notes">
            <a:extLst>
              <a:ext uri="{FF2B5EF4-FFF2-40B4-BE49-F238E27FC236}">
                <a16:creationId xmlns:a16="http://schemas.microsoft.com/office/drawing/2014/main" id="{6F9264FF-9AD5-57F2-17DF-FC8F35246E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a:extLst>
              <a:ext uri="{FF2B5EF4-FFF2-40B4-BE49-F238E27FC236}">
                <a16:creationId xmlns:a16="http://schemas.microsoft.com/office/drawing/2014/main" id="{A6254EAE-CBB8-C3E3-4DD2-12F026B4A4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360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4CA47E96-B7BD-FD57-E9C8-D5BA811C84F5}"/>
            </a:ext>
          </a:extLst>
        </p:cNvPr>
        <p:cNvGrpSpPr/>
        <p:nvPr/>
      </p:nvGrpSpPr>
      <p:grpSpPr>
        <a:xfrm>
          <a:off x="0" y="0"/>
          <a:ext cx="0" cy="0"/>
          <a:chOff x="0" y="0"/>
          <a:chExt cx="0" cy="0"/>
        </a:xfrm>
      </p:grpSpPr>
      <p:sp>
        <p:nvSpPr>
          <p:cNvPr id="214" name="Google Shape;214;p:notes">
            <a:extLst>
              <a:ext uri="{FF2B5EF4-FFF2-40B4-BE49-F238E27FC236}">
                <a16:creationId xmlns:a16="http://schemas.microsoft.com/office/drawing/2014/main" id="{3527AC36-8B3A-9987-D9DA-1A64AB13AC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a:extLst>
              <a:ext uri="{FF2B5EF4-FFF2-40B4-BE49-F238E27FC236}">
                <a16:creationId xmlns:a16="http://schemas.microsoft.com/office/drawing/2014/main" id="{04BAD285-780C-DDF4-7B7C-0F9E2F408A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49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55EFEF0B-ACF7-69C8-EB84-B4D0E7CD7107}"/>
            </a:ext>
          </a:extLst>
        </p:cNvPr>
        <p:cNvGrpSpPr/>
        <p:nvPr/>
      </p:nvGrpSpPr>
      <p:grpSpPr>
        <a:xfrm>
          <a:off x="0" y="0"/>
          <a:ext cx="0" cy="0"/>
          <a:chOff x="0" y="0"/>
          <a:chExt cx="0" cy="0"/>
        </a:xfrm>
      </p:grpSpPr>
      <p:sp>
        <p:nvSpPr>
          <p:cNvPr id="214" name="Google Shape;214;p:notes">
            <a:extLst>
              <a:ext uri="{FF2B5EF4-FFF2-40B4-BE49-F238E27FC236}">
                <a16:creationId xmlns:a16="http://schemas.microsoft.com/office/drawing/2014/main" id="{92C92F43-3250-A2D2-4BB8-979AA9B42B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a:extLst>
              <a:ext uri="{FF2B5EF4-FFF2-40B4-BE49-F238E27FC236}">
                <a16:creationId xmlns:a16="http://schemas.microsoft.com/office/drawing/2014/main" id="{ABC24F63-FC83-7528-9D42-DA07D1552C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conducted this research during my internship at ICEYE, a pioneering space technology company that specializes in designing and operating small synthetic-aperture radar (SAR) satellites for Earth observation. ICEYE operates a growing constellation capable of near real-time imaging, which provided the ultra-high-resolution data used in this study.</a:t>
            </a:r>
            <a:endParaRPr dirty="0"/>
          </a:p>
        </p:txBody>
      </p:sp>
    </p:spTree>
    <p:extLst>
      <p:ext uri="{BB962C8B-B14F-4D97-AF65-F5344CB8AC3E}">
        <p14:creationId xmlns:p14="http://schemas.microsoft.com/office/powerpoint/2010/main" val="1621606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14ebd426a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Synthetic Aperture Radar, or SAR, uses microwave radar signals to illuminate the Earth’s surface and capture the returning echoes, regardless of weather or daylight. By processing the signals collected as the sensor moves, it effectively simulates a large antenna, providing high-resolution images. Unlike optical sensors, SAR doesn’t rely on sunlight, making it ideal for continuous Earth observation. These capabilities enable a wide range of applications, including monitoring, security, and environmental analysis.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41B6F2CC-3821-D691-AD06-5AEFC042C1C6}"/>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185D00A3-DEDD-6C98-72BD-9AD99F606E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0E4D10E3-2667-28D1-24DA-30632CF269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Despite its advantages, SAR images come with unique challenges. The side-looking geometry can lead to geometric distortions, making accurate interpretation more difficult. The double bouncing phenomenon can result in false or duplicated reflections, while speckle noise creates a grainy appearance that degrades overall image quality. These issues make the task of object detection particularly demanding.</a:t>
            </a:r>
          </a:p>
        </p:txBody>
      </p:sp>
    </p:spTree>
    <p:extLst>
      <p:ext uri="{BB962C8B-B14F-4D97-AF65-F5344CB8AC3E}">
        <p14:creationId xmlns:p14="http://schemas.microsoft.com/office/powerpoint/2010/main" val="254596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5CE2B2BB-84DA-98F5-6DDD-E3B134704280}"/>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ED2504AC-78DE-7EFA-5F1A-089B1FF94A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7A2387E4-02D2-7BC1-FEF2-8F7D6C6C42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these challenges, our primary objective is to develop methods for precise object detection in SAR images. Specifically, we are focusing on detecting airplanes—a task that is critical for applications such as security surveillance. The goal is to overcome the inherent difficulties of SAR data to achieve reliable and accurate detection results.</a:t>
            </a:r>
            <a:endParaRPr dirty="0"/>
          </a:p>
        </p:txBody>
      </p:sp>
    </p:spTree>
    <p:extLst>
      <p:ext uri="{BB962C8B-B14F-4D97-AF65-F5344CB8AC3E}">
        <p14:creationId xmlns:p14="http://schemas.microsoft.com/office/powerpoint/2010/main" val="301358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06B1A400-9553-1CB8-30F8-396B4A19BB1B}"/>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BE661946-2BBD-67CE-592C-2F0B844A5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673A94F7-7E74-F204-7AC5-538D53845A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illustrate how challenging this task can be—even for a human observer—these images show airplanes under various conditions. In the first image, both the airplane and its shadow are clearly visible, representing the most favorable scenario. In the second image, some airplanes lack distinct backscattering but remain identifiable thanks to their shadows. In the bottom examples, the shadows are absent, and one airplane is barely visible. Finally, the image on the right depicts a complex scenario where airplanes are surrounded by other structures or objects, making them especially hard to detect.</a:t>
            </a:r>
            <a:endParaRPr dirty="0"/>
          </a:p>
        </p:txBody>
      </p:sp>
    </p:spTree>
    <p:extLst>
      <p:ext uri="{BB962C8B-B14F-4D97-AF65-F5344CB8AC3E}">
        <p14:creationId xmlns:p14="http://schemas.microsoft.com/office/powerpoint/2010/main" val="150037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9CB306C7-CD8B-FDC0-0C74-CE7F2938197E}"/>
            </a:ext>
          </a:extLst>
        </p:cNvPr>
        <p:cNvGrpSpPr/>
        <p:nvPr/>
      </p:nvGrpSpPr>
      <p:grpSpPr>
        <a:xfrm>
          <a:off x="0" y="0"/>
          <a:ext cx="0" cy="0"/>
          <a:chOff x="0" y="0"/>
          <a:chExt cx="0" cy="0"/>
        </a:xfrm>
      </p:grpSpPr>
      <p:sp>
        <p:nvSpPr>
          <p:cNvPr id="1099" name="Google Shape;1099;g214ebd426a4_0_7:notes">
            <a:extLst>
              <a:ext uri="{FF2B5EF4-FFF2-40B4-BE49-F238E27FC236}">
                <a16:creationId xmlns:a16="http://schemas.microsoft.com/office/drawing/2014/main" id="{791352B2-6C87-530B-7B36-A3551C16DA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4ebd426a4_0_7:notes">
            <a:extLst>
              <a:ext uri="{FF2B5EF4-FFF2-40B4-BE49-F238E27FC236}">
                <a16:creationId xmlns:a16="http://schemas.microsoft.com/office/drawing/2014/main" id="{AB99424C-E230-7EBD-69D6-AEDEEAD1D5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Five core research questions were formulated:</a:t>
            </a:r>
          </a:p>
          <a:p>
            <a:pPr marL="0" lvl="0" indent="0" algn="l" rtl="0">
              <a:spcBef>
                <a:spcPts val="0"/>
              </a:spcBef>
              <a:spcAft>
                <a:spcPts val="0"/>
              </a:spcAft>
              <a:buNone/>
            </a:pPr>
            <a:r>
              <a:rPr lang="en-US" dirty="0"/>
              <a:t>Can standard object detection models like YOLO be applied effectively to SAR data?</a:t>
            </a:r>
          </a:p>
          <a:p>
            <a:pPr marL="0" lvl="0" indent="0" algn="l" rtl="0">
              <a:spcBef>
                <a:spcPts val="0"/>
              </a:spcBef>
              <a:spcAft>
                <a:spcPts val="0"/>
              </a:spcAft>
              <a:buNone/>
            </a:pPr>
            <a:r>
              <a:rPr lang="en-US" dirty="0"/>
              <a:t>Do colorized CSI images offer detection improvements?</a:t>
            </a:r>
          </a:p>
          <a:p>
            <a:pPr marL="0" lvl="0" indent="0" algn="l" rtl="0">
              <a:spcBef>
                <a:spcPts val="0"/>
              </a:spcBef>
              <a:spcAft>
                <a:spcPts val="0"/>
              </a:spcAft>
              <a:buNone/>
            </a:pPr>
            <a:r>
              <a:rPr lang="en-US" dirty="0"/>
              <a:t>How does ultra-high resolution affect performance and computational cost?</a:t>
            </a:r>
          </a:p>
          <a:p>
            <a:pPr marL="0" lvl="0" indent="0" algn="l" rtl="0">
              <a:spcBef>
                <a:spcPts val="0"/>
              </a:spcBef>
              <a:spcAft>
                <a:spcPts val="0"/>
              </a:spcAft>
              <a:buNone/>
            </a:pPr>
            <a:r>
              <a:rPr lang="en-US" dirty="0"/>
              <a:t>Which hyperparameters (e.g., patch size) are critical?</a:t>
            </a:r>
          </a:p>
          <a:p>
            <a:pPr marL="0" lvl="0" indent="0" algn="l" rtl="0">
              <a:spcBef>
                <a:spcPts val="0"/>
              </a:spcBef>
              <a:spcAft>
                <a:spcPts val="0"/>
              </a:spcAft>
              <a:buNone/>
            </a:pPr>
            <a:r>
              <a:rPr lang="en-US" dirty="0"/>
              <a:t>Can a foundation model such as Clay help reduce annotation effort?</a:t>
            </a:r>
          </a:p>
          <a:p>
            <a:pPr marL="0" lvl="0" indent="0" algn="l" rtl="0">
              <a:spcBef>
                <a:spcPts val="0"/>
              </a:spcBef>
              <a:spcAft>
                <a:spcPts val="0"/>
              </a:spcAft>
              <a:buNone/>
            </a:pPr>
            <a:r>
              <a:rPr lang="en-US" dirty="0"/>
              <a:t>We’ll address these questions throughout the presentation.</a:t>
            </a:r>
            <a:endParaRPr dirty="0"/>
          </a:p>
        </p:txBody>
      </p:sp>
    </p:spTree>
    <p:extLst>
      <p:ext uri="{BB962C8B-B14F-4D97-AF65-F5344CB8AC3E}">
        <p14:creationId xmlns:p14="http://schemas.microsoft.com/office/powerpoint/2010/main" val="2455400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401138"/>
            <a:ext cx="4732500" cy="1813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251275"/>
            <a:ext cx="4732500" cy="49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8" name="Google Shape;38;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713225" y="1138400"/>
            <a:ext cx="4441500" cy="749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420100" y="1471500"/>
            <a:ext cx="43038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9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420100" y="3041400"/>
            <a:ext cx="4303800" cy="630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3"/>
          <p:cNvSpPr txBox="1">
            <a:spLocks noGrp="1"/>
          </p:cNvSpPr>
          <p:nvPr>
            <p:ph type="subTitle" idx="1"/>
          </p:nvPr>
        </p:nvSpPr>
        <p:spPr>
          <a:xfrm>
            <a:off x="867119" y="2016933"/>
            <a:ext cx="215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2"/>
          </p:nvPr>
        </p:nvSpPr>
        <p:spPr>
          <a:xfrm>
            <a:off x="3495006" y="2016933"/>
            <a:ext cx="215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3"/>
          </p:nvPr>
        </p:nvSpPr>
        <p:spPr>
          <a:xfrm>
            <a:off x="867119" y="3723575"/>
            <a:ext cx="215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3"/>
          <p:cNvSpPr txBox="1">
            <a:spLocks noGrp="1"/>
          </p:cNvSpPr>
          <p:nvPr>
            <p:ph type="subTitle" idx="4"/>
          </p:nvPr>
        </p:nvSpPr>
        <p:spPr>
          <a:xfrm>
            <a:off x="3495006" y="3723575"/>
            <a:ext cx="215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3"/>
          <p:cNvSpPr txBox="1">
            <a:spLocks noGrp="1"/>
          </p:cNvSpPr>
          <p:nvPr>
            <p:ph type="subTitle" idx="5"/>
          </p:nvPr>
        </p:nvSpPr>
        <p:spPr>
          <a:xfrm>
            <a:off x="6122894" y="2016933"/>
            <a:ext cx="215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6"/>
          </p:nvPr>
        </p:nvSpPr>
        <p:spPr>
          <a:xfrm>
            <a:off x="6122894" y="3723575"/>
            <a:ext cx="215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7" hasCustomPrompt="1"/>
          </p:nvPr>
        </p:nvSpPr>
        <p:spPr>
          <a:xfrm>
            <a:off x="867106" y="1434325"/>
            <a:ext cx="57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8" hasCustomPrompt="1"/>
          </p:nvPr>
        </p:nvSpPr>
        <p:spPr>
          <a:xfrm>
            <a:off x="867106" y="3172650"/>
            <a:ext cx="57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9" hasCustomPrompt="1"/>
          </p:nvPr>
        </p:nvSpPr>
        <p:spPr>
          <a:xfrm>
            <a:off x="3494994" y="1434325"/>
            <a:ext cx="57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13" hasCustomPrompt="1"/>
          </p:nvPr>
        </p:nvSpPr>
        <p:spPr>
          <a:xfrm>
            <a:off x="3494994" y="3172650"/>
            <a:ext cx="57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14" hasCustomPrompt="1"/>
          </p:nvPr>
        </p:nvSpPr>
        <p:spPr>
          <a:xfrm>
            <a:off x="6122881" y="1434325"/>
            <a:ext cx="57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5" hasCustomPrompt="1"/>
          </p:nvPr>
        </p:nvSpPr>
        <p:spPr>
          <a:xfrm>
            <a:off x="6122881" y="3172650"/>
            <a:ext cx="57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6"/>
          </p:nvPr>
        </p:nvSpPr>
        <p:spPr>
          <a:xfrm>
            <a:off x="1356719" y="1328950"/>
            <a:ext cx="1664400" cy="79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17"/>
          </p:nvPr>
        </p:nvSpPr>
        <p:spPr>
          <a:xfrm>
            <a:off x="3984606" y="1328950"/>
            <a:ext cx="1664400" cy="79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8"/>
          </p:nvPr>
        </p:nvSpPr>
        <p:spPr>
          <a:xfrm>
            <a:off x="6612494" y="1328950"/>
            <a:ext cx="1664400" cy="79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9"/>
          </p:nvPr>
        </p:nvSpPr>
        <p:spPr>
          <a:xfrm>
            <a:off x="1356719" y="3036575"/>
            <a:ext cx="1664400" cy="79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txBox="1">
            <a:spLocks noGrp="1"/>
          </p:cNvSpPr>
          <p:nvPr>
            <p:ph type="subTitle" idx="20"/>
          </p:nvPr>
        </p:nvSpPr>
        <p:spPr>
          <a:xfrm>
            <a:off x="3984606" y="3036575"/>
            <a:ext cx="1664400" cy="79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13"/>
          <p:cNvSpPr txBox="1">
            <a:spLocks noGrp="1"/>
          </p:cNvSpPr>
          <p:nvPr>
            <p:ph type="subTitle" idx="21"/>
          </p:nvPr>
        </p:nvSpPr>
        <p:spPr>
          <a:xfrm>
            <a:off x="6612494" y="3036575"/>
            <a:ext cx="1664400" cy="79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TITLE_AND_TWO_COLUMNS_1_1_1_1_1_1_1_1_1_1">
    <p:spTree>
      <p:nvGrpSpPr>
        <p:cNvPr id="1" name="Shape 1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TITLE_AND_TWO_COLUMNS_1_1_1_1_1_1_1_1_1_1_1">
    <p:spTree>
      <p:nvGrpSpPr>
        <p:cNvPr id="1" name="Shape 197"/>
        <p:cNvGrpSpPr/>
        <p:nvPr/>
      </p:nvGrpSpPr>
      <p:grpSpPr>
        <a:xfrm>
          <a:off x="0" y="0"/>
          <a:ext cx="0" cy="0"/>
          <a:chOff x="0" y="0"/>
          <a:chExt cx="0" cy="0"/>
        </a:xfrm>
      </p:grpSpPr>
      <p:sp>
        <p:nvSpPr>
          <p:cNvPr id="198" name="Google Shape;198;p28"/>
          <p:cNvSpPr/>
          <p:nvPr/>
        </p:nvSpPr>
        <p:spPr>
          <a:xfrm>
            <a:off x="8338675" y="438250"/>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8338675" y="4516475"/>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621125" y="438250"/>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621125" y="4516475"/>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TITLE_AND_TWO_COLUMNS_1_1_1_1_1_1_1_1_1_1_1_1">
    <p:spTree>
      <p:nvGrpSpPr>
        <p:cNvPr id="1" name="Shape 20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1"/>
          <a:srcRect/>
          <a:stretch>
            <a:fillRect l="-7000" r="-7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1pPr>
            <a:lvl2pPr lvl="1">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2pPr>
            <a:lvl3pPr lvl="2">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3pPr>
            <a:lvl4pPr lvl="3">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4pPr>
            <a:lvl5pPr lvl="4">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5pPr>
            <a:lvl6pPr lvl="5">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6pPr>
            <a:lvl7pPr lvl="6">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7pPr>
            <a:lvl8pPr lvl="7">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8pPr>
            <a:lvl9pPr lvl="8">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8" r:id="rId5"/>
    <p:sldLayoutId id="2147483659" r:id="rId6"/>
    <p:sldLayoutId id="2147483673" r:id="rId7"/>
    <p:sldLayoutId id="2147483674"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0.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70.PNG"/><Relationship Id="rId4" Type="http://schemas.openxmlformats.org/officeDocument/2006/relationships/image" Target="../media/image60.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30.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E1A8145D-81C3-E363-FC00-0E78A53D9D70}"/>
            </a:ext>
          </a:extLst>
        </p:cNvPr>
        <p:cNvGrpSpPr/>
        <p:nvPr/>
      </p:nvGrpSpPr>
      <p:grpSpPr>
        <a:xfrm>
          <a:off x="0" y="0"/>
          <a:ext cx="0" cy="0"/>
          <a:chOff x="0" y="0"/>
          <a:chExt cx="0" cy="0"/>
        </a:xfrm>
      </p:grpSpPr>
      <p:sp>
        <p:nvSpPr>
          <p:cNvPr id="420" name="Google Shape;420;p36">
            <a:extLst>
              <a:ext uri="{FF2B5EF4-FFF2-40B4-BE49-F238E27FC236}">
                <a16:creationId xmlns:a16="http://schemas.microsoft.com/office/drawing/2014/main" id="{886748D7-F786-CB9D-A5C5-CA77817025F1}"/>
              </a:ext>
            </a:extLst>
          </p:cNvPr>
          <p:cNvSpPr txBox="1">
            <a:spLocks noGrp="1"/>
          </p:cNvSpPr>
          <p:nvPr>
            <p:ph type="title"/>
          </p:nvPr>
        </p:nvSpPr>
        <p:spPr>
          <a:xfrm>
            <a:off x="467606" y="1120778"/>
            <a:ext cx="8129139"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chemeClr val="bg2"/>
                </a:solidFill>
                <a:latin typeface="Open Sans SemiBold" pitchFamily="2" charset="0"/>
                <a:ea typeface="Open Sans SemiBold" pitchFamily="2" charset="0"/>
                <a:cs typeface="Open Sans SemiBold" pitchFamily="2" charset="0"/>
              </a:rPr>
              <a:t>Object Detection </a:t>
            </a:r>
            <a:r>
              <a:rPr lang="en-US" sz="3600" dirty="0">
                <a:latin typeface="Open Sans SemiBold" pitchFamily="2" charset="0"/>
                <a:ea typeface="Open Sans SemiBold" pitchFamily="2" charset="0"/>
                <a:cs typeface="Open Sans SemiBold" pitchFamily="2" charset="0"/>
              </a:rPr>
              <a:t>in Ultra-High Resolution Satellite </a:t>
            </a:r>
            <a:r>
              <a:rPr lang="en-US" sz="3600" dirty="0">
                <a:solidFill>
                  <a:schemeClr val="bg2"/>
                </a:solidFill>
                <a:latin typeface="Open Sans SemiBold" pitchFamily="2" charset="0"/>
                <a:ea typeface="Open Sans SemiBold" pitchFamily="2" charset="0"/>
                <a:cs typeface="Open Sans SemiBold" pitchFamily="2" charset="0"/>
              </a:rPr>
              <a:t>SAR</a:t>
            </a:r>
            <a:r>
              <a:rPr lang="en-US" sz="3600" dirty="0">
                <a:latin typeface="Open Sans SemiBold" pitchFamily="2" charset="0"/>
                <a:ea typeface="Open Sans SemiBold" pitchFamily="2" charset="0"/>
                <a:cs typeface="Open Sans SemiBold" pitchFamily="2" charset="0"/>
              </a:rPr>
              <a:t> Data via Adaptation of a YOLO Model</a:t>
            </a:r>
            <a:endParaRPr sz="3600" dirty="0">
              <a:latin typeface="Open Sans SemiBold" pitchFamily="2" charset="0"/>
              <a:ea typeface="Open Sans SemiBold" pitchFamily="2" charset="0"/>
              <a:cs typeface="Open Sans SemiBold" pitchFamily="2" charset="0"/>
            </a:endParaRPr>
          </a:p>
        </p:txBody>
      </p:sp>
      <p:sp>
        <p:nvSpPr>
          <p:cNvPr id="421" name="Google Shape;421;p36">
            <a:extLst>
              <a:ext uri="{FF2B5EF4-FFF2-40B4-BE49-F238E27FC236}">
                <a16:creationId xmlns:a16="http://schemas.microsoft.com/office/drawing/2014/main" id="{73EE50FD-627E-15E3-16B7-B70700D4683E}"/>
              </a:ext>
            </a:extLst>
          </p:cNvPr>
          <p:cNvSpPr txBox="1">
            <a:spLocks noGrp="1"/>
          </p:cNvSpPr>
          <p:nvPr>
            <p:ph type="subTitle" idx="1"/>
          </p:nvPr>
        </p:nvSpPr>
        <p:spPr>
          <a:xfrm>
            <a:off x="1756063" y="2819728"/>
            <a:ext cx="5631873" cy="6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latin typeface="Open Sans Light" pitchFamily="2" charset="0"/>
                <a:ea typeface="Open Sans Light" pitchFamily="2" charset="0"/>
                <a:cs typeface="Open Sans Light" pitchFamily="2" charset="0"/>
              </a:rPr>
              <a:t>Cristian Andreoli</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latin typeface="Open Sans Light" pitchFamily="2" charset="0"/>
                <a:ea typeface="Open Sans Light" pitchFamily="2" charset="0"/>
                <a:cs typeface="Open Sans Light" pitchFamily="2" charset="0"/>
              </a:rPr>
              <a:t>University of Pavia - Department of Electrical, Computer, and Biomedical Engineering</a:t>
            </a:r>
          </a:p>
          <a:p>
            <a:pPr marL="0" lvl="0" indent="0" algn="ctr" rtl="0">
              <a:spcBef>
                <a:spcPts val="0"/>
              </a:spcBef>
              <a:spcAft>
                <a:spcPts val="0"/>
              </a:spcAft>
              <a:buNone/>
            </a:pPr>
            <a:endParaRPr lang="en-US" sz="1200" dirty="0"/>
          </a:p>
          <a:p>
            <a:pPr marL="0" lvl="0" indent="0" algn="ctr" rtl="0">
              <a:spcBef>
                <a:spcPts val="0"/>
              </a:spcBef>
              <a:spcAft>
                <a:spcPts val="0"/>
              </a:spcAft>
              <a:buNone/>
            </a:pPr>
            <a:endParaRPr lang="en-US" sz="1200" dirty="0"/>
          </a:p>
          <a:p>
            <a:pPr marL="0" lvl="0" indent="0" algn="ctr" rtl="0">
              <a:spcBef>
                <a:spcPts val="0"/>
              </a:spcBef>
              <a:spcAft>
                <a:spcPts val="0"/>
              </a:spcAft>
              <a:buNone/>
            </a:pPr>
            <a:endParaRPr lang="it-IT" sz="1200" dirty="0"/>
          </a:p>
          <a:p>
            <a:pPr marL="0" lvl="0" indent="0" algn="ctr" rtl="0">
              <a:spcBef>
                <a:spcPts val="0"/>
              </a:spcBef>
              <a:spcAft>
                <a:spcPts val="0"/>
              </a:spcAft>
              <a:buNone/>
            </a:pPr>
            <a:r>
              <a:rPr lang="it-IT" dirty="0">
                <a:latin typeface="Open Sans Light" pitchFamily="2" charset="0"/>
                <a:ea typeface="Open Sans Light" pitchFamily="2" charset="0"/>
                <a:cs typeface="Open Sans Light" pitchFamily="2" charset="0"/>
              </a:rPr>
              <a:t>March 18, 2025</a:t>
            </a:r>
            <a:endParaRPr dirty="0">
              <a:latin typeface="Open Sans Light" pitchFamily="2" charset="0"/>
              <a:ea typeface="Open Sans Light" pitchFamily="2" charset="0"/>
              <a:cs typeface="Open Sans Light" pitchFamily="2" charset="0"/>
            </a:endParaRPr>
          </a:p>
        </p:txBody>
      </p:sp>
      <p:grpSp>
        <p:nvGrpSpPr>
          <p:cNvPr id="13" name="Google Shape;6048;p76">
            <a:extLst>
              <a:ext uri="{FF2B5EF4-FFF2-40B4-BE49-F238E27FC236}">
                <a16:creationId xmlns:a16="http://schemas.microsoft.com/office/drawing/2014/main" id="{D46E065A-460C-3972-7E6B-6E06A1B53658}"/>
              </a:ext>
            </a:extLst>
          </p:cNvPr>
          <p:cNvGrpSpPr/>
          <p:nvPr/>
        </p:nvGrpSpPr>
        <p:grpSpPr>
          <a:xfrm>
            <a:off x="308556" y="4347146"/>
            <a:ext cx="587865" cy="517731"/>
            <a:chOff x="6000718" y="3070557"/>
            <a:chExt cx="587865" cy="517731"/>
          </a:xfrm>
        </p:grpSpPr>
        <p:sp>
          <p:nvSpPr>
            <p:cNvPr id="14" name="Google Shape;6049;p76">
              <a:extLst>
                <a:ext uri="{FF2B5EF4-FFF2-40B4-BE49-F238E27FC236}">
                  <a16:creationId xmlns:a16="http://schemas.microsoft.com/office/drawing/2014/main" id="{59F1E98A-01B4-F410-0D83-46C26717A013}"/>
                </a:ext>
              </a:extLst>
            </p:cNvPr>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50;p76">
              <a:extLst>
                <a:ext uri="{FF2B5EF4-FFF2-40B4-BE49-F238E27FC236}">
                  <a16:creationId xmlns:a16="http://schemas.microsoft.com/office/drawing/2014/main" id="{D9918E9E-804C-24EA-409C-8DF691EBD135}"/>
                </a:ext>
              </a:extLst>
            </p:cNvPr>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51;p76">
              <a:extLst>
                <a:ext uri="{FF2B5EF4-FFF2-40B4-BE49-F238E27FC236}">
                  <a16:creationId xmlns:a16="http://schemas.microsoft.com/office/drawing/2014/main" id="{5E51A8B5-34A6-51EC-DC64-197905B0E717}"/>
                </a:ext>
              </a:extLst>
            </p:cNvPr>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52;p76">
              <a:extLst>
                <a:ext uri="{FF2B5EF4-FFF2-40B4-BE49-F238E27FC236}">
                  <a16:creationId xmlns:a16="http://schemas.microsoft.com/office/drawing/2014/main" id="{936927D8-F043-D9FE-72AE-E1C7DB063E2C}"/>
                </a:ext>
              </a:extLst>
            </p:cNvPr>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53;p76">
              <a:extLst>
                <a:ext uri="{FF2B5EF4-FFF2-40B4-BE49-F238E27FC236}">
                  <a16:creationId xmlns:a16="http://schemas.microsoft.com/office/drawing/2014/main" id="{C07DABDC-57A3-E3BA-7548-F0CDFA03CE12}"/>
                </a:ext>
              </a:extLst>
            </p:cNvPr>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54;p76">
              <a:extLst>
                <a:ext uri="{FF2B5EF4-FFF2-40B4-BE49-F238E27FC236}">
                  <a16:creationId xmlns:a16="http://schemas.microsoft.com/office/drawing/2014/main" id="{7496A883-A6DC-BE17-557A-32C2F7518704}"/>
                </a:ext>
              </a:extLst>
            </p:cNvPr>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5;p76">
              <a:extLst>
                <a:ext uri="{FF2B5EF4-FFF2-40B4-BE49-F238E27FC236}">
                  <a16:creationId xmlns:a16="http://schemas.microsoft.com/office/drawing/2014/main" id="{05F895B0-B1DE-AD9E-AEA2-1804313C2593}"/>
                </a:ext>
              </a:extLst>
            </p:cNvPr>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56;p76">
              <a:extLst>
                <a:ext uri="{FF2B5EF4-FFF2-40B4-BE49-F238E27FC236}">
                  <a16:creationId xmlns:a16="http://schemas.microsoft.com/office/drawing/2014/main" id="{E3AB41C2-86A6-BC77-AF13-06BA1F842D93}"/>
                </a:ext>
              </a:extLst>
            </p:cNvPr>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57;p76">
              <a:extLst>
                <a:ext uri="{FF2B5EF4-FFF2-40B4-BE49-F238E27FC236}">
                  <a16:creationId xmlns:a16="http://schemas.microsoft.com/office/drawing/2014/main" id="{4A26C898-9697-827A-64BA-2BF2C00C681B}"/>
                </a:ext>
              </a:extLst>
            </p:cNvPr>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58;p76">
              <a:extLst>
                <a:ext uri="{FF2B5EF4-FFF2-40B4-BE49-F238E27FC236}">
                  <a16:creationId xmlns:a16="http://schemas.microsoft.com/office/drawing/2014/main" id="{AA003816-E413-9F9A-3F8F-CE025B3CEFEE}"/>
                </a:ext>
              </a:extLst>
            </p:cNvPr>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6072;p76">
            <a:extLst>
              <a:ext uri="{FF2B5EF4-FFF2-40B4-BE49-F238E27FC236}">
                <a16:creationId xmlns:a16="http://schemas.microsoft.com/office/drawing/2014/main" id="{B579EC23-2EDE-A864-5824-B2594D0D4630}"/>
              </a:ext>
            </a:extLst>
          </p:cNvPr>
          <p:cNvGrpSpPr/>
          <p:nvPr/>
        </p:nvGrpSpPr>
        <p:grpSpPr>
          <a:xfrm>
            <a:off x="8227615" y="4307685"/>
            <a:ext cx="576302" cy="511871"/>
            <a:chOff x="6644304" y="3073628"/>
            <a:chExt cx="576302" cy="511871"/>
          </a:xfrm>
        </p:grpSpPr>
        <p:grpSp>
          <p:nvGrpSpPr>
            <p:cNvPr id="25" name="Google Shape;6073;p76">
              <a:extLst>
                <a:ext uri="{FF2B5EF4-FFF2-40B4-BE49-F238E27FC236}">
                  <a16:creationId xmlns:a16="http://schemas.microsoft.com/office/drawing/2014/main" id="{5DF5A7F9-9994-10E6-F81A-C31BF21A050D}"/>
                </a:ext>
              </a:extLst>
            </p:cNvPr>
            <p:cNvGrpSpPr/>
            <p:nvPr/>
          </p:nvGrpSpPr>
          <p:grpSpPr>
            <a:xfrm>
              <a:off x="6712169" y="3073651"/>
              <a:ext cx="481611" cy="506713"/>
              <a:chOff x="1833536" y="-546641"/>
              <a:chExt cx="914567" cy="962419"/>
            </a:xfrm>
          </p:grpSpPr>
          <p:grpSp>
            <p:nvGrpSpPr>
              <p:cNvPr id="27" name="Google Shape;6074;p76">
                <a:extLst>
                  <a:ext uri="{FF2B5EF4-FFF2-40B4-BE49-F238E27FC236}">
                    <a16:creationId xmlns:a16="http://schemas.microsoft.com/office/drawing/2014/main" id="{8A265351-B9CF-CACB-6389-7FA075CEBD3A}"/>
                  </a:ext>
                </a:extLst>
              </p:cNvPr>
              <p:cNvGrpSpPr/>
              <p:nvPr/>
            </p:nvGrpSpPr>
            <p:grpSpPr>
              <a:xfrm>
                <a:off x="1833536" y="-524249"/>
                <a:ext cx="914567" cy="940027"/>
                <a:chOff x="1833536" y="-524249"/>
                <a:chExt cx="914567" cy="940027"/>
              </a:xfrm>
            </p:grpSpPr>
            <p:sp>
              <p:nvSpPr>
                <p:cNvPr id="32" name="Google Shape;6075;p76">
                  <a:extLst>
                    <a:ext uri="{FF2B5EF4-FFF2-40B4-BE49-F238E27FC236}">
                      <a16:creationId xmlns:a16="http://schemas.microsoft.com/office/drawing/2014/main" id="{3EC41910-852A-CED7-EAC1-5DD8854052E4}"/>
                    </a:ext>
                  </a:extLst>
                </p:cNvPr>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076;p76">
                  <a:extLst>
                    <a:ext uri="{FF2B5EF4-FFF2-40B4-BE49-F238E27FC236}">
                      <a16:creationId xmlns:a16="http://schemas.microsoft.com/office/drawing/2014/main" id="{56E9F630-BD47-DAA1-B7C7-3CD5555CA892}"/>
                    </a:ext>
                  </a:extLst>
                </p:cNvPr>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077;p76">
                  <a:extLst>
                    <a:ext uri="{FF2B5EF4-FFF2-40B4-BE49-F238E27FC236}">
                      <a16:creationId xmlns:a16="http://schemas.microsoft.com/office/drawing/2014/main" id="{D3B1AA4B-020C-0FE6-F5D9-601DF97B8F18}"/>
                    </a:ext>
                  </a:extLst>
                </p:cNvPr>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78;p76">
                  <a:extLst>
                    <a:ext uri="{FF2B5EF4-FFF2-40B4-BE49-F238E27FC236}">
                      <a16:creationId xmlns:a16="http://schemas.microsoft.com/office/drawing/2014/main" id="{B1738F3D-50EB-C364-18C8-509EC277B017}"/>
                    </a:ext>
                  </a:extLst>
                </p:cNvPr>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079;p76">
                  <a:extLst>
                    <a:ext uri="{FF2B5EF4-FFF2-40B4-BE49-F238E27FC236}">
                      <a16:creationId xmlns:a16="http://schemas.microsoft.com/office/drawing/2014/main" id="{A5249844-023F-4C4A-16E2-9AAD8B872E83}"/>
                    </a:ext>
                  </a:extLst>
                </p:cNvPr>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080;p76">
                <a:extLst>
                  <a:ext uri="{FF2B5EF4-FFF2-40B4-BE49-F238E27FC236}">
                    <a16:creationId xmlns:a16="http://schemas.microsoft.com/office/drawing/2014/main" id="{C46420E6-4E03-3C54-2D0F-62E6EA8D5983}"/>
                  </a:ext>
                </a:extLst>
              </p:cNvPr>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81;p76">
                <a:extLst>
                  <a:ext uri="{FF2B5EF4-FFF2-40B4-BE49-F238E27FC236}">
                    <a16:creationId xmlns:a16="http://schemas.microsoft.com/office/drawing/2014/main" id="{23238580-6F02-BA05-AEC6-3041A200DA67}"/>
                  </a:ext>
                </a:extLst>
              </p:cNvPr>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82;p76">
                <a:extLst>
                  <a:ext uri="{FF2B5EF4-FFF2-40B4-BE49-F238E27FC236}">
                    <a16:creationId xmlns:a16="http://schemas.microsoft.com/office/drawing/2014/main" id="{7AF0020E-F528-21B7-1C76-1C12FC16C926}"/>
                  </a:ext>
                </a:extLst>
              </p:cNvPr>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83;p76">
                <a:extLst>
                  <a:ext uri="{FF2B5EF4-FFF2-40B4-BE49-F238E27FC236}">
                    <a16:creationId xmlns:a16="http://schemas.microsoft.com/office/drawing/2014/main" id="{5CABE3CF-B348-14F4-8938-BB7E1971F038}"/>
                  </a:ext>
                </a:extLst>
              </p:cNvPr>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084;p76">
              <a:extLst>
                <a:ext uri="{FF2B5EF4-FFF2-40B4-BE49-F238E27FC236}">
                  <a16:creationId xmlns:a16="http://schemas.microsoft.com/office/drawing/2014/main" id="{12A6DAC3-7462-2C27-0EF0-4CA5667302F9}"/>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69413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a:extLst>
            <a:ext uri="{FF2B5EF4-FFF2-40B4-BE49-F238E27FC236}">
              <a16:creationId xmlns:a16="http://schemas.microsoft.com/office/drawing/2014/main" id="{2535E1BC-9011-1464-2474-EE6DAA44B3FE}"/>
            </a:ext>
          </a:extLst>
        </p:cNvPr>
        <p:cNvGrpSpPr/>
        <p:nvPr/>
      </p:nvGrpSpPr>
      <p:grpSpPr>
        <a:xfrm>
          <a:off x="0" y="0"/>
          <a:ext cx="0" cy="0"/>
          <a:chOff x="0" y="0"/>
          <a:chExt cx="0" cy="0"/>
        </a:xfrm>
      </p:grpSpPr>
      <p:sp>
        <p:nvSpPr>
          <p:cNvPr id="217" name="Google Shape;217;p33">
            <a:extLst>
              <a:ext uri="{FF2B5EF4-FFF2-40B4-BE49-F238E27FC236}">
                <a16:creationId xmlns:a16="http://schemas.microsoft.com/office/drawing/2014/main" id="{8D288CCD-7694-EBE2-1982-D4754F35337B}"/>
              </a:ext>
            </a:extLst>
          </p:cNvPr>
          <p:cNvSpPr txBox="1">
            <a:spLocks noGrp="1"/>
          </p:cNvSpPr>
          <p:nvPr>
            <p:ph type="ctrTitle"/>
          </p:nvPr>
        </p:nvSpPr>
        <p:spPr>
          <a:xfrm>
            <a:off x="2175021" y="659920"/>
            <a:ext cx="4793957" cy="181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chemeClr val="bg2"/>
                </a:solidFill>
                <a:latin typeface="Open Sans SemiBold" pitchFamily="2" charset="0"/>
                <a:ea typeface="Open Sans SemiBold" pitchFamily="2" charset="0"/>
                <a:cs typeface="Open Sans SemiBold" pitchFamily="2" charset="0"/>
              </a:rPr>
              <a:t>Dataset and </a:t>
            </a:r>
            <a:r>
              <a:rPr lang="it-IT" dirty="0" err="1">
                <a:solidFill>
                  <a:schemeClr val="bg2"/>
                </a:solidFill>
                <a:latin typeface="Open Sans SemiBold" pitchFamily="2" charset="0"/>
                <a:ea typeface="Open Sans SemiBold" pitchFamily="2" charset="0"/>
                <a:cs typeface="Open Sans SemiBold" pitchFamily="2" charset="0"/>
              </a:rPr>
              <a:t>Preprocessing</a:t>
            </a:r>
            <a:endParaRPr lang="it-IT" dirty="0">
              <a:solidFill>
                <a:schemeClr val="bg2"/>
              </a:solidFill>
              <a:latin typeface="Open Sans SemiBold" pitchFamily="2" charset="0"/>
              <a:ea typeface="Open Sans SemiBold" pitchFamily="2" charset="0"/>
              <a:cs typeface="Open Sans SemiBold" pitchFamily="2" charset="0"/>
            </a:endParaRPr>
          </a:p>
        </p:txBody>
      </p:sp>
      <p:sp>
        <p:nvSpPr>
          <p:cNvPr id="218" name="Google Shape;218;p33">
            <a:extLst>
              <a:ext uri="{FF2B5EF4-FFF2-40B4-BE49-F238E27FC236}">
                <a16:creationId xmlns:a16="http://schemas.microsoft.com/office/drawing/2014/main" id="{68894DF7-1BB9-7352-7941-8DFDD285A663}"/>
              </a:ext>
            </a:extLst>
          </p:cNvPr>
          <p:cNvSpPr txBox="1">
            <a:spLocks noGrp="1"/>
          </p:cNvSpPr>
          <p:nvPr>
            <p:ph type="subTitle" idx="1"/>
          </p:nvPr>
        </p:nvSpPr>
        <p:spPr>
          <a:xfrm>
            <a:off x="2175022" y="2510057"/>
            <a:ext cx="47325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Light" pitchFamily="2" charset="0"/>
                <a:ea typeface="Open Sans Light" pitchFamily="2" charset="0"/>
                <a:cs typeface="Open Sans Light" pitchFamily="2" charset="0"/>
              </a:rPr>
              <a:t>ICEYE Satellite Images, Object Annotation and Challenges, Ground Truth Generation</a:t>
            </a:r>
          </a:p>
        </p:txBody>
      </p:sp>
    </p:spTree>
    <p:extLst>
      <p:ext uri="{BB962C8B-B14F-4D97-AF65-F5344CB8AC3E}">
        <p14:creationId xmlns:p14="http://schemas.microsoft.com/office/powerpoint/2010/main" val="137323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EE9A70E5-B73F-D086-CF84-D0809763D6D1}"/>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38964297-FFE8-454D-80F6-E07AB3BB9316}"/>
              </a:ext>
            </a:extLst>
          </p:cNvPr>
          <p:cNvSpPr txBox="1">
            <a:spLocks noGrp="1"/>
          </p:cNvSpPr>
          <p:nvPr>
            <p:ph type="title"/>
          </p:nvPr>
        </p:nvSpPr>
        <p:spPr>
          <a:xfrm>
            <a:off x="741115" y="465828"/>
            <a:ext cx="7661769" cy="74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ICEYE Satellite Images</a:t>
            </a:r>
          </a:p>
        </p:txBody>
      </p:sp>
      <p:sp>
        <p:nvSpPr>
          <p:cNvPr id="1103" name="Google Shape;1103;p39">
            <a:extLst>
              <a:ext uri="{FF2B5EF4-FFF2-40B4-BE49-F238E27FC236}">
                <a16:creationId xmlns:a16="http://schemas.microsoft.com/office/drawing/2014/main" id="{F683C706-FBB4-1956-C0CC-3A29C83B6834}"/>
              </a:ext>
            </a:extLst>
          </p:cNvPr>
          <p:cNvSpPr txBox="1">
            <a:spLocks noGrp="1"/>
          </p:cNvSpPr>
          <p:nvPr>
            <p:ph type="subTitle" idx="4294967295"/>
          </p:nvPr>
        </p:nvSpPr>
        <p:spPr>
          <a:xfrm>
            <a:off x="741115" y="1448936"/>
            <a:ext cx="5881460" cy="2645082"/>
          </a:xfrm>
          <a:prstGeom prst="rect">
            <a:avLst/>
          </a:prstGeom>
        </p:spPr>
        <p:txBody>
          <a:bodyPr spcFirstLastPara="1" wrap="square" lIns="91425" tIns="91425" rIns="91425" bIns="91425" anchor="t" anchorCtr="0">
            <a:noAutofit/>
          </a:bodyPr>
          <a:lstStyle/>
          <a:p>
            <a:pPr marL="285750" indent="-285750">
              <a:buClr>
                <a:schemeClr val="tx1"/>
              </a:buClr>
            </a:pPr>
            <a:r>
              <a:rPr lang="en-US" dirty="0">
                <a:latin typeface="Open Sans Light" pitchFamily="2" charset="0"/>
                <a:ea typeface="Open Sans Light" pitchFamily="2" charset="0"/>
                <a:cs typeface="Open Sans Light" pitchFamily="2" charset="0"/>
              </a:rPr>
              <a:t>Ultra-high resolution SAR imagery</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en-US" dirty="0">
                <a:latin typeface="Open Sans Light" pitchFamily="2" charset="0"/>
                <a:ea typeface="Open Sans Light" pitchFamily="2" charset="0"/>
                <a:cs typeface="Open Sans Light" pitchFamily="2" charset="0"/>
              </a:rPr>
              <a:t>Acquired from ICEYE satellites</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en-US" dirty="0">
                <a:latin typeface="Open Sans Light" pitchFamily="2" charset="0"/>
                <a:ea typeface="Open Sans Light" pitchFamily="2" charset="0"/>
                <a:cs typeface="Open Sans Light" pitchFamily="2" charset="0"/>
              </a:rPr>
              <a:t>Dataset 2019 Airplanes, 37 acquisitions</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en-US" dirty="0">
                <a:latin typeface="Open Sans Light" pitchFamily="2" charset="0"/>
                <a:ea typeface="Open Sans Light" pitchFamily="2" charset="0"/>
                <a:cs typeface="Open Sans Light" pitchFamily="2" charset="0"/>
              </a:rPr>
              <a:t>Dataset divided in training (80%) and validation (20%)</a:t>
            </a:r>
            <a:endParaRPr dirty="0">
              <a:latin typeface="Open Sans Light" pitchFamily="2" charset="0"/>
              <a:ea typeface="Open Sans Light" pitchFamily="2" charset="0"/>
              <a:cs typeface="Open Sans Light" pitchFamily="2" charset="0"/>
            </a:endParaRPr>
          </a:p>
        </p:txBody>
      </p:sp>
      <p:pic>
        <p:nvPicPr>
          <p:cNvPr id="19" name="Immagine 18" descr="Immagine che contiene notte, luce, aria aperta, città&#10;&#10;Il contenuto generato dall'IA potrebbe non essere corretto.">
            <a:extLst>
              <a:ext uri="{FF2B5EF4-FFF2-40B4-BE49-F238E27FC236}">
                <a16:creationId xmlns:a16="http://schemas.microsoft.com/office/drawing/2014/main" id="{7D1608BB-1F1D-BC65-19B4-3CDDCAAE6A5E}"/>
              </a:ext>
            </a:extLst>
          </p:cNvPr>
          <p:cNvPicPr>
            <a:picLocks noChangeAspect="1"/>
          </p:cNvPicPr>
          <p:nvPr/>
        </p:nvPicPr>
        <p:blipFill>
          <a:blip r:embed="rId3"/>
          <a:stretch>
            <a:fillRect/>
          </a:stretch>
        </p:blipFill>
        <p:spPr>
          <a:xfrm>
            <a:off x="6103854" y="785154"/>
            <a:ext cx="2299030" cy="2571750"/>
          </a:xfrm>
          <a:prstGeom prst="rect">
            <a:avLst/>
          </a:prstGeom>
          <a:effectLst>
            <a:glow rad="101600">
              <a:schemeClr val="bg2">
                <a:alpha val="40000"/>
              </a:schemeClr>
            </a:glow>
          </a:effectLst>
        </p:spPr>
      </p:pic>
      <p:pic>
        <p:nvPicPr>
          <p:cNvPr id="23" name="Immagine 22" descr="Immagine che contiene bianco e nero, edificio, oscurità, nero&#10;&#10;Il contenuto generato dall'IA potrebbe non essere corretto.">
            <a:extLst>
              <a:ext uri="{FF2B5EF4-FFF2-40B4-BE49-F238E27FC236}">
                <a16:creationId xmlns:a16="http://schemas.microsoft.com/office/drawing/2014/main" id="{3452670C-5CF9-9E5D-E697-19F0055C96A2}"/>
              </a:ext>
            </a:extLst>
          </p:cNvPr>
          <p:cNvPicPr>
            <a:picLocks noChangeAspect="1"/>
          </p:cNvPicPr>
          <p:nvPr/>
        </p:nvPicPr>
        <p:blipFill>
          <a:blip r:embed="rId4"/>
          <a:stretch>
            <a:fillRect/>
          </a:stretch>
        </p:blipFill>
        <p:spPr>
          <a:xfrm>
            <a:off x="6103854" y="3439550"/>
            <a:ext cx="2299030" cy="1627584"/>
          </a:xfrm>
          <a:prstGeom prst="rect">
            <a:avLst/>
          </a:prstGeom>
          <a:effectLst>
            <a:glow rad="101600">
              <a:schemeClr val="bg2">
                <a:alpha val="40000"/>
              </a:schemeClr>
            </a:glow>
          </a:effectLst>
        </p:spPr>
      </p:pic>
      <p:pic>
        <p:nvPicPr>
          <p:cNvPr id="25" name="Immagine 24" descr="Immagine che contiene edificio, notte, Area metropolitana, luce&#10;&#10;Il contenuto generato dall'IA potrebbe non essere corretto.">
            <a:extLst>
              <a:ext uri="{FF2B5EF4-FFF2-40B4-BE49-F238E27FC236}">
                <a16:creationId xmlns:a16="http://schemas.microsoft.com/office/drawing/2014/main" id="{29A18F0B-BFC7-331C-8EC6-A3DA93494814}"/>
              </a:ext>
            </a:extLst>
          </p:cNvPr>
          <p:cNvPicPr>
            <a:picLocks noChangeAspect="1"/>
          </p:cNvPicPr>
          <p:nvPr/>
        </p:nvPicPr>
        <p:blipFill>
          <a:blip r:embed="rId5"/>
          <a:srcRect r="21442"/>
          <a:stretch/>
        </p:blipFill>
        <p:spPr>
          <a:xfrm>
            <a:off x="741114" y="3439550"/>
            <a:ext cx="5264521" cy="1627584"/>
          </a:xfrm>
          <a:prstGeom prst="rect">
            <a:avLst/>
          </a:prstGeom>
          <a:effectLst>
            <a:glow rad="101600">
              <a:schemeClr val="bg2">
                <a:alpha val="40000"/>
              </a:schemeClr>
            </a:glow>
          </a:effectLst>
        </p:spPr>
      </p:pic>
    </p:spTree>
    <p:extLst>
      <p:ext uri="{BB962C8B-B14F-4D97-AF65-F5344CB8AC3E}">
        <p14:creationId xmlns:p14="http://schemas.microsoft.com/office/powerpoint/2010/main" val="94865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7D3E53AB-AE9C-DEFE-2063-BC1CB307F546}"/>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71993656-9B76-A493-26FF-74907ED1B4B9}"/>
              </a:ext>
            </a:extLst>
          </p:cNvPr>
          <p:cNvSpPr txBox="1">
            <a:spLocks noGrp="1"/>
          </p:cNvSpPr>
          <p:nvPr>
            <p:ph type="title"/>
          </p:nvPr>
        </p:nvSpPr>
        <p:spPr>
          <a:xfrm>
            <a:off x="741115" y="465828"/>
            <a:ext cx="7661769" cy="74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Object Annotation and Challenges</a:t>
            </a:r>
          </a:p>
        </p:txBody>
      </p:sp>
      <p:sp>
        <p:nvSpPr>
          <p:cNvPr id="1103" name="Google Shape;1103;p39">
            <a:extLst>
              <a:ext uri="{FF2B5EF4-FFF2-40B4-BE49-F238E27FC236}">
                <a16:creationId xmlns:a16="http://schemas.microsoft.com/office/drawing/2014/main" id="{11BE9015-011B-279E-0621-1E82E964C130}"/>
              </a:ext>
            </a:extLst>
          </p:cNvPr>
          <p:cNvSpPr txBox="1">
            <a:spLocks noGrp="1"/>
          </p:cNvSpPr>
          <p:nvPr>
            <p:ph type="subTitle" idx="4294967295"/>
          </p:nvPr>
        </p:nvSpPr>
        <p:spPr>
          <a:xfrm>
            <a:off x="741115" y="1659635"/>
            <a:ext cx="4525279" cy="2645082"/>
          </a:xfrm>
          <a:prstGeom prst="rect">
            <a:avLst/>
          </a:prstGeom>
        </p:spPr>
        <p:txBody>
          <a:bodyPr spcFirstLastPara="1" wrap="square" lIns="91425" tIns="91425" rIns="91425" bIns="91425" anchor="t" anchorCtr="0">
            <a:noAutofit/>
          </a:bodyPr>
          <a:lstStyle/>
          <a:p>
            <a:pPr marL="0" indent="0">
              <a:buClr>
                <a:schemeClr val="tx1"/>
              </a:buClr>
              <a:buNone/>
            </a:pPr>
            <a:r>
              <a:rPr lang="en-US" sz="2000" dirty="0">
                <a:solidFill>
                  <a:schemeClr val="bg2"/>
                </a:solidFill>
                <a:latin typeface="Open Sans SemiBold" pitchFamily="2" charset="0"/>
                <a:ea typeface="Open Sans SemiBold" pitchFamily="2" charset="0"/>
                <a:cs typeface="Open Sans SemiBold" pitchFamily="2" charset="0"/>
              </a:rPr>
              <a:t>Object Annotation:</a:t>
            </a:r>
          </a:p>
          <a:p>
            <a:pPr marL="0" indent="0">
              <a:buClr>
                <a:schemeClr val="tx1"/>
              </a:buClr>
              <a:buNone/>
            </a:pPr>
            <a:endParaRPr lang="en-US" sz="2000" dirty="0">
              <a:solidFill>
                <a:schemeClr val="bg2"/>
              </a:solidFill>
              <a:latin typeface="Open Sans SemiBold" pitchFamily="2" charset="0"/>
              <a:ea typeface="Open Sans SemiBold" pitchFamily="2" charset="0"/>
              <a:cs typeface="Open Sans SemiBold" pitchFamily="2" charset="0"/>
            </a:endParaRPr>
          </a:p>
          <a:p>
            <a:pPr marL="285750" indent="-285750">
              <a:buClr>
                <a:schemeClr val="tx1"/>
              </a:buClr>
            </a:pPr>
            <a:r>
              <a:rPr lang="en-US" dirty="0">
                <a:latin typeface="Open Sans Light" pitchFamily="2" charset="0"/>
                <a:ea typeface="Open Sans Light" pitchFamily="2" charset="0"/>
                <a:cs typeface="Open Sans Light" pitchFamily="2" charset="0"/>
              </a:rPr>
              <a:t>Challenges encountered in annotating SAR images</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en-US" dirty="0">
                <a:latin typeface="Open Sans Light" pitchFamily="2" charset="0"/>
                <a:ea typeface="Open Sans Light" pitchFamily="2" charset="0"/>
                <a:cs typeface="Open Sans Light" pitchFamily="2" charset="0"/>
              </a:rPr>
              <a:t>Issues such as speckle noise, geometric distortions, and double bouncing</a:t>
            </a:r>
            <a:endParaRPr dirty="0">
              <a:latin typeface="Open Sans Light" pitchFamily="2" charset="0"/>
              <a:ea typeface="Open Sans Light" pitchFamily="2" charset="0"/>
              <a:cs typeface="Open Sans Light" pitchFamily="2" charset="0"/>
            </a:endParaRPr>
          </a:p>
        </p:txBody>
      </p:sp>
      <p:pic>
        <p:nvPicPr>
          <p:cNvPr id="3" name="Immagine 2" descr="Immagine che contiene nero, monocromatico, bianco e nero&#10;&#10;Il contenuto generato dall'IA potrebbe non essere corretto.">
            <a:extLst>
              <a:ext uri="{FF2B5EF4-FFF2-40B4-BE49-F238E27FC236}">
                <a16:creationId xmlns:a16="http://schemas.microsoft.com/office/drawing/2014/main" id="{85C9B057-5AED-68A2-F8B8-382158FF8FDA}"/>
              </a:ext>
            </a:extLst>
          </p:cNvPr>
          <p:cNvPicPr>
            <a:picLocks noChangeAspect="1"/>
          </p:cNvPicPr>
          <p:nvPr/>
        </p:nvPicPr>
        <p:blipFill>
          <a:blip r:embed="rId3"/>
          <a:stretch>
            <a:fillRect/>
          </a:stretch>
        </p:blipFill>
        <p:spPr>
          <a:xfrm>
            <a:off x="6169689" y="2982176"/>
            <a:ext cx="2115329" cy="1990898"/>
          </a:xfrm>
          <a:prstGeom prst="rect">
            <a:avLst/>
          </a:prstGeom>
          <a:effectLst>
            <a:glow rad="101600">
              <a:schemeClr val="bg2">
                <a:alpha val="40000"/>
              </a:schemeClr>
            </a:glow>
          </a:effectLst>
        </p:spPr>
      </p:pic>
      <p:pic>
        <p:nvPicPr>
          <p:cNvPr id="5" name="Immagine 4" descr="Immagine che contiene testo, schermata, diagramma, linea&#10;&#10;Il contenuto generato dall'IA potrebbe non essere corretto.">
            <a:extLst>
              <a:ext uri="{FF2B5EF4-FFF2-40B4-BE49-F238E27FC236}">
                <a16:creationId xmlns:a16="http://schemas.microsoft.com/office/drawing/2014/main" id="{87E3BFEA-F9D2-10A5-DA5D-C2CAE7365712}"/>
              </a:ext>
            </a:extLst>
          </p:cNvPr>
          <p:cNvPicPr>
            <a:picLocks noChangeAspect="1"/>
          </p:cNvPicPr>
          <p:nvPr/>
        </p:nvPicPr>
        <p:blipFill>
          <a:blip r:embed="rId4"/>
          <a:stretch>
            <a:fillRect/>
          </a:stretch>
        </p:blipFill>
        <p:spPr>
          <a:xfrm>
            <a:off x="6169689" y="1215228"/>
            <a:ext cx="2115329" cy="1674635"/>
          </a:xfrm>
          <a:prstGeom prst="rect">
            <a:avLst/>
          </a:prstGeom>
          <a:effectLst/>
        </p:spPr>
      </p:pic>
    </p:spTree>
    <p:extLst>
      <p:ext uri="{BB962C8B-B14F-4D97-AF65-F5344CB8AC3E}">
        <p14:creationId xmlns:p14="http://schemas.microsoft.com/office/powerpoint/2010/main" val="3703627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7A64BAAB-D8EE-6DDD-C403-9CBEBDF981A5}"/>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E35418A8-85CA-ED41-B196-4F6491F0C7B7}"/>
              </a:ext>
            </a:extLst>
          </p:cNvPr>
          <p:cNvSpPr txBox="1">
            <a:spLocks noGrp="1"/>
          </p:cNvSpPr>
          <p:nvPr>
            <p:ph type="title"/>
          </p:nvPr>
        </p:nvSpPr>
        <p:spPr>
          <a:xfrm>
            <a:off x="741115" y="465828"/>
            <a:ext cx="7661769" cy="74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Ground Truth Generation</a:t>
            </a:r>
          </a:p>
        </p:txBody>
      </p:sp>
      <p:sp>
        <p:nvSpPr>
          <p:cNvPr id="1103" name="Google Shape;1103;p39">
            <a:extLst>
              <a:ext uri="{FF2B5EF4-FFF2-40B4-BE49-F238E27FC236}">
                <a16:creationId xmlns:a16="http://schemas.microsoft.com/office/drawing/2014/main" id="{F4B27D22-EA35-3A2C-414A-23D25FD91625}"/>
              </a:ext>
            </a:extLst>
          </p:cNvPr>
          <p:cNvSpPr txBox="1">
            <a:spLocks noGrp="1"/>
          </p:cNvSpPr>
          <p:nvPr>
            <p:ph type="subTitle" idx="4294967295"/>
          </p:nvPr>
        </p:nvSpPr>
        <p:spPr>
          <a:xfrm>
            <a:off x="741115" y="1448936"/>
            <a:ext cx="4987740" cy="2645082"/>
          </a:xfrm>
          <a:prstGeom prst="rect">
            <a:avLst/>
          </a:prstGeom>
        </p:spPr>
        <p:txBody>
          <a:bodyPr spcFirstLastPara="1" wrap="square" lIns="91425" tIns="91425" rIns="91425" bIns="91425" anchor="t" anchorCtr="0">
            <a:noAutofit/>
          </a:bodyPr>
          <a:lstStyle/>
          <a:p>
            <a:pPr marL="0" indent="0">
              <a:buClr>
                <a:schemeClr val="tx1"/>
              </a:buClr>
              <a:buNone/>
            </a:pPr>
            <a:r>
              <a:rPr lang="en-US" sz="2000" dirty="0">
                <a:solidFill>
                  <a:schemeClr val="bg2"/>
                </a:solidFill>
                <a:latin typeface="Open Sans SemiBold" pitchFamily="2" charset="0"/>
                <a:ea typeface="Open Sans SemiBold" pitchFamily="2" charset="0"/>
                <a:cs typeface="Open Sans SemiBold" pitchFamily="2" charset="0"/>
              </a:rPr>
              <a:t>Accurate Ground Truth in SAR Imagery:</a:t>
            </a: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Critical yet challenging for reliable object detection.</a:t>
            </a:r>
          </a:p>
          <a:p>
            <a:pPr marL="285750" indent="-285750">
              <a:buClr>
                <a:schemeClr val="tx1"/>
              </a:buClr>
            </a:pPr>
            <a:endParaRPr lang="en-US" dirty="0">
              <a:solidFill>
                <a:schemeClr val="tx1"/>
              </a:solidFill>
              <a:latin typeface="Open Sans Light" pitchFamily="2" charset="0"/>
              <a:ea typeface="Open Sans Light" pitchFamily="2" charset="0"/>
              <a:cs typeface="Open Sans Light" pitchFamily="2" charset="0"/>
            </a:endParaRPr>
          </a:p>
          <a:p>
            <a:pPr marL="0" indent="0">
              <a:buClr>
                <a:schemeClr val="tx1"/>
              </a:buClr>
              <a:buNone/>
            </a:pPr>
            <a:r>
              <a:rPr lang="en-US" sz="2000" dirty="0">
                <a:solidFill>
                  <a:schemeClr val="bg2"/>
                </a:solidFill>
                <a:latin typeface="Open Sans SemiBold" pitchFamily="2" charset="0"/>
                <a:ea typeface="Open Sans SemiBold" pitchFamily="2" charset="0"/>
                <a:cs typeface="Open Sans SemiBold" pitchFamily="2" charset="0"/>
              </a:rPr>
              <a:t>Strategies Employed:</a:t>
            </a: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Utilizing Shadows for Identification</a:t>
            </a: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Multi-Acquisition Cross-Validation</a:t>
            </a: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Verification with Ancillary Data</a:t>
            </a:r>
            <a:br>
              <a:rPr lang="en-US" dirty="0">
                <a:solidFill>
                  <a:schemeClr val="tx1"/>
                </a:solidFill>
                <a:latin typeface="Open Sans Light" pitchFamily="2" charset="0"/>
                <a:ea typeface="Open Sans Light" pitchFamily="2" charset="0"/>
                <a:cs typeface="Open Sans Light" pitchFamily="2" charset="0"/>
              </a:rPr>
            </a:br>
            <a:r>
              <a:rPr lang="en-US" dirty="0">
                <a:solidFill>
                  <a:schemeClr val="tx1"/>
                </a:solidFill>
                <a:latin typeface="Open Sans Light" pitchFamily="2" charset="0"/>
                <a:ea typeface="Open Sans Light" pitchFamily="2" charset="0"/>
                <a:cs typeface="Open Sans Light" pitchFamily="2" charset="0"/>
              </a:rPr>
              <a:t>(Google Earth Pro)</a:t>
            </a:r>
            <a:endParaRPr dirty="0">
              <a:solidFill>
                <a:schemeClr val="tx1"/>
              </a:solidFill>
              <a:latin typeface="Open Sans Light" pitchFamily="2" charset="0"/>
              <a:ea typeface="Open Sans Light" pitchFamily="2" charset="0"/>
              <a:cs typeface="Open Sans Light" pitchFamily="2" charset="0"/>
            </a:endParaRPr>
          </a:p>
        </p:txBody>
      </p:sp>
      <p:pic>
        <p:nvPicPr>
          <p:cNvPr id="3" name="Immagine 2" descr="Immagine che contiene nero, schermata, bianco e nero, monocromatico&#10;&#10;Il contenuto generato dall'IA potrebbe non essere corretto.">
            <a:extLst>
              <a:ext uri="{FF2B5EF4-FFF2-40B4-BE49-F238E27FC236}">
                <a16:creationId xmlns:a16="http://schemas.microsoft.com/office/drawing/2014/main" id="{2B61DA89-E38C-B853-85A0-3A56B23C5908}"/>
              </a:ext>
            </a:extLst>
          </p:cNvPr>
          <p:cNvPicPr>
            <a:picLocks noChangeAspect="1"/>
          </p:cNvPicPr>
          <p:nvPr/>
        </p:nvPicPr>
        <p:blipFill>
          <a:blip r:embed="rId3"/>
          <a:stretch>
            <a:fillRect/>
          </a:stretch>
        </p:blipFill>
        <p:spPr>
          <a:xfrm>
            <a:off x="6605396" y="2571750"/>
            <a:ext cx="2002359" cy="2045248"/>
          </a:xfrm>
          <a:prstGeom prst="rect">
            <a:avLst/>
          </a:prstGeom>
          <a:effectLst>
            <a:glow rad="101600">
              <a:schemeClr val="bg2">
                <a:alpha val="40000"/>
              </a:schemeClr>
            </a:glow>
          </a:effectLst>
        </p:spPr>
      </p:pic>
      <p:pic>
        <p:nvPicPr>
          <p:cNvPr id="5" name="Immagine 4" descr="Immagine che contiene linea, terreno&#10;&#10;Il contenuto generato dall'IA potrebbe non essere corretto.">
            <a:extLst>
              <a:ext uri="{FF2B5EF4-FFF2-40B4-BE49-F238E27FC236}">
                <a16:creationId xmlns:a16="http://schemas.microsoft.com/office/drawing/2014/main" id="{99EF5204-8818-CBBA-E1C2-F35D3C61B0CF}"/>
              </a:ext>
            </a:extLst>
          </p:cNvPr>
          <p:cNvPicPr>
            <a:picLocks noChangeAspect="1"/>
          </p:cNvPicPr>
          <p:nvPr/>
        </p:nvPicPr>
        <p:blipFill>
          <a:blip r:embed="rId4"/>
          <a:stretch>
            <a:fillRect/>
          </a:stretch>
        </p:blipFill>
        <p:spPr>
          <a:xfrm>
            <a:off x="4160223" y="2571750"/>
            <a:ext cx="2109061" cy="1993911"/>
          </a:xfrm>
          <a:prstGeom prst="rect">
            <a:avLst/>
          </a:prstGeom>
          <a:effectLst>
            <a:glow rad="101600">
              <a:schemeClr val="bg2">
                <a:alpha val="40000"/>
              </a:schemeClr>
            </a:glow>
          </a:effectLst>
        </p:spPr>
      </p:pic>
    </p:spTree>
    <p:extLst>
      <p:ext uri="{BB962C8B-B14F-4D97-AF65-F5344CB8AC3E}">
        <p14:creationId xmlns:p14="http://schemas.microsoft.com/office/powerpoint/2010/main" val="164789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B8EE50CD-1711-AF00-8011-947B95390000}"/>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A2ECA122-5854-1CDA-D7C5-5F7F9DE605A5}"/>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Format Conversion, Calibration, and Image Tiling</a:t>
            </a:r>
            <a:endParaRPr dirty="0"/>
          </a:p>
        </p:txBody>
      </p:sp>
      <mc:AlternateContent xmlns:mc="http://schemas.openxmlformats.org/markup-compatibility/2006" xmlns:a14="http://schemas.microsoft.com/office/drawing/2010/main">
        <mc:Choice Requires="a14">
          <p:sp>
            <p:nvSpPr>
              <p:cNvPr id="2634" name="Google Shape;2634;p62">
                <a:extLst>
                  <a:ext uri="{FF2B5EF4-FFF2-40B4-BE49-F238E27FC236}">
                    <a16:creationId xmlns:a16="http://schemas.microsoft.com/office/drawing/2014/main" id="{AA4F93B9-3A5B-4FBC-D0B2-2B4C85CA62AC}"/>
                  </a:ext>
                </a:extLst>
              </p:cNvPr>
              <p:cNvSpPr txBox="1"/>
              <p:nvPr/>
            </p:nvSpPr>
            <p:spPr>
              <a:xfrm>
                <a:off x="6228536" y="2716895"/>
                <a:ext cx="1935000" cy="61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10</m:t>
                      </m:r>
                      <m:r>
                        <a:rPr lang="it-IT" b="0" i="1" smtClean="0">
                          <a:solidFill>
                            <a:schemeClr val="tx1"/>
                          </a:solidFill>
                          <a:latin typeface="Cambria Math" panose="02040503050406030204" pitchFamily="18" charset="0"/>
                          <a:ea typeface="Cambria Math" panose="02040503050406030204" pitchFamily="18" charset="0"/>
                        </a:rPr>
                        <m:t>∗</m:t>
                      </m:r>
                      <m:func>
                        <m:funcPr>
                          <m:ctrlPr>
                            <a:rPr lang="it-IT" b="0" i="1" smtClean="0">
                              <a:solidFill>
                                <a:schemeClr val="tx1"/>
                              </a:solidFill>
                              <a:latin typeface="Cambria Math" panose="02040503050406030204" pitchFamily="18" charset="0"/>
                              <a:ea typeface="Cambria Math" panose="02040503050406030204" pitchFamily="18" charset="0"/>
                            </a:rPr>
                          </m:ctrlPr>
                        </m:funcPr>
                        <m:fName>
                          <m:r>
                            <m:rPr>
                              <m:sty m:val="p"/>
                            </m:rPr>
                            <a:rPr lang="it-IT" b="0" i="0" smtClean="0">
                              <a:solidFill>
                                <a:schemeClr val="tx1"/>
                              </a:solidFill>
                              <a:latin typeface="Cambria Math" panose="02040503050406030204" pitchFamily="18" charset="0"/>
                              <a:ea typeface="Cambria Math" panose="02040503050406030204" pitchFamily="18" charset="0"/>
                            </a:rPr>
                            <m:t>log</m:t>
                          </m:r>
                        </m:fName>
                        <m:e>
                          <m:d>
                            <m:dPr>
                              <m:ctrlPr>
                                <a:rPr lang="it-IT" b="0" i="1" smtClean="0">
                                  <a:solidFill>
                                    <a:schemeClr val="tx1"/>
                                  </a:solidFill>
                                  <a:latin typeface="Cambria Math" panose="02040503050406030204" pitchFamily="18" charset="0"/>
                                  <a:ea typeface="Cambria Math" panose="02040503050406030204" pitchFamily="18" charset="0"/>
                                </a:rPr>
                              </m:ctrlPr>
                            </m:dPr>
                            <m:e>
                              <m:r>
                                <a:rPr lang="it-IT" b="0" i="1" smtClean="0">
                                  <a:solidFill>
                                    <a:schemeClr val="tx1"/>
                                  </a:solidFill>
                                  <a:latin typeface="Cambria Math" panose="02040503050406030204" pitchFamily="18" charset="0"/>
                                  <a:ea typeface="Cambria Math" panose="02040503050406030204" pitchFamily="18" charset="0"/>
                                </a:rPr>
                                <m:t>𝑔𝑟𝑑</m:t>
                              </m:r>
                              <m:r>
                                <a:rPr lang="it-IT" b="0"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𝜀</m:t>
                              </m:r>
                            </m:e>
                          </m:d>
                        </m:e>
                      </m:func>
                    </m:oMath>
                  </m:oMathPara>
                </a14:m>
                <a:endParaRPr dirty="0">
                  <a:solidFill>
                    <a:srgbClr val="F4F9FF"/>
                  </a:solidFill>
                  <a:latin typeface="Open Sans Light" pitchFamily="2" charset="0"/>
                  <a:ea typeface="Open Sans Light" pitchFamily="2" charset="0"/>
                  <a:cs typeface="Open Sans Light" pitchFamily="2" charset="0"/>
                  <a:sym typeface="Barlow"/>
                </a:endParaRPr>
              </a:p>
            </p:txBody>
          </p:sp>
        </mc:Choice>
        <mc:Fallback xmlns="">
          <p:sp>
            <p:nvSpPr>
              <p:cNvPr id="2634" name="Google Shape;2634;p62">
                <a:extLst>
                  <a:ext uri="{FF2B5EF4-FFF2-40B4-BE49-F238E27FC236}">
                    <a16:creationId xmlns:a16="http://schemas.microsoft.com/office/drawing/2014/main" id="{AA4F93B9-3A5B-4FBC-D0B2-2B4C85CA62AC}"/>
                  </a:ext>
                </a:extLst>
              </p:cNvPr>
              <p:cNvSpPr txBox="1">
                <a:spLocks noRot="1" noChangeAspect="1" noMove="1" noResize="1" noEditPoints="1" noAdjustHandles="1" noChangeArrowheads="1" noChangeShapeType="1" noTextEdit="1"/>
              </p:cNvSpPr>
              <p:nvPr/>
            </p:nvSpPr>
            <p:spPr>
              <a:xfrm>
                <a:off x="6228536" y="2716895"/>
                <a:ext cx="1935000" cy="612000"/>
              </a:xfrm>
              <a:prstGeom prst="rect">
                <a:avLst/>
              </a:prstGeom>
              <a:blipFill>
                <a:blip r:embed="rId3"/>
                <a:stretch>
                  <a:fillRect/>
                </a:stretch>
              </a:blipFill>
              <a:ln>
                <a:noFill/>
              </a:ln>
            </p:spPr>
            <p:txBody>
              <a:bodyPr/>
              <a:lstStyle/>
              <a:p>
                <a:r>
                  <a:rPr lang="it-IT">
                    <a:noFill/>
                  </a:rPr>
                  <a:t> </a:t>
                </a:r>
              </a:p>
            </p:txBody>
          </p:sp>
        </mc:Fallback>
      </mc:AlternateContent>
      <p:sp>
        <p:nvSpPr>
          <p:cNvPr id="2635" name="Google Shape;2635;p62">
            <a:extLst>
              <a:ext uri="{FF2B5EF4-FFF2-40B4-BE49-F238E27FC236}">
                <a16:creationId xmlns:a16="http://schemas.microsoft.com/office/drawing/2014/main" id="{E5106DEB-B871-E417-533C-0E279107C247}"/>
              </a:ext>
            </a:extLst>
          </p:cNvPr>
          <p:cNvSpPr txBox="1"/>
          <p:nvPr/>
        </p:nvSpPr>
        <p:spPr>
          <a:xfrm>
            <a:off x="6228544" y="2262221"/>
            <a:ext cx="2202166"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it-IT" sz="2000" dirty="0" err="1">
                <a:solidFill>
                  <a:schemeClr val="bg2"/>
                </a:solidFill>
                <a:latin typeface="Open Sans SemiBold" pitchFamily="2" charset="0"/>
                <a:ea typeface="Open Sans SemiBold" pitchFamily="2" charset="0"/>
                <a:cs typeface="Open Sans SemiBold" pitchFamily="2" charset="0"/>
                <a:sym typeface="Barlow Medium"/>
              </a:rPr>
              <a:t>Logarithmic</a:t>
            </a:r>
            <a:r>
              <a:rPr lang="it-IT" sz="2000" dirty="0">
                <a:solidFill>
                  <a:schemeClr val="bg2"/>
                </a:solidFill>
                <a:latin typeface="Open Sans SemiBold" pitchFamily="2" charset="0"/>
                <a:ea typeface="Open Sans SemiBold" pitchFamily="2" charset="0"/>
                <a:cs typeface="Open Sans SemiBold" pitchFamily="2" charset="0"/>
                <a:sym typeface="Barlow Medium"/>
              </a:rPr>
              <a:t> </a:t>
            </a:r>
            <a:r>
              <a:rPr lang="it-IT" sz="2000" dirty="0" err="1">
                <a:solidFill>
                  <a:schemeClr val="bg2"/>
                </a:solidFill>
                <a:latin typeface="Open Sans SemiBold" pitchFamily="2" charset="0"/>
                <a:ea typeface="Open Sans SemiBold" pitchFamily="2" charset="0"/>
                <a:cs typeface="Open Sans SemiBold" pitchFamily="2" charset="0"/>
                <a:sym typeface="Barlow Medium"/>
              </a:rPr>
              <a:t>Transformation</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mc:AlternateContent xmlns:mc="http://schemas.openxmlformats.org/markup-compatibility/2006" xmlns:a14="http://schemas.microsoft.com/office/drawing/2010/main">
        <mc:Choice Requires="a14">
          <p:sp>
            <p:nvSpPr>
              <p:cNvPr id="2636" name="Google Shape;2636;p62">
                <a:extLst>
                  <a:ext uri="{FF2B5EF4-FFF2-40B4-BE49-F238E27FC236}">
                    <a16:creationId xmlns:a16="http://schemas.microsoft.com/office/drawing/2014/main" id="{53DFE601-34BE-E094-2F37-E68C8F55D4D1}"/>
                  </a:ext>
                </a:extLst>
              </p:cNvPr>
              <p:cNvSpPr txBox="1"/>
              <p:nvPr/>
            </p:nvSpPr>
            <p:spPr>
              <a:xfrm>
                <a:off x="6228536" y="3854121"/>
                <a:ext cx="1935000" cy="612000"/>
              </a:xfrm>
              <a:prstGeom prst="rect">
                <a:avLst/>
              </a:prstGeom>
              <a:noFill/>
              <a:ln>
                <a:noFill/>
              </a:ln>
            </p:spPr>
            <p:txBody>
              <a:bodyPr spcFirstLastPara="1" wrap="square" lIns="91425" tIns="91425" rIns="91425" bIns="91425" anchor="t" anchorCtr="0">
                <a:noAutofit/>
              </a:bodyPr>
              <a:lstStyle/>
              <a:p>
                <a:r>
                  <a:rPr lang="it-IT" dirty="0">
                    <a:solidFill>
                      <a:schemeClr val="tx1"/>
                    </a:solidFill>
                    <a:latin typeface="Cambria Math" panose="02040503050406030204" pitchFamily="18" charset="0"/>
                    <a:ea typeface="Cambria Math" panose="02040503050406030204" pitchFamily="18" charset="0"/>
                    <a:cs typeface="Open Sans Light" pitchFamily="2" charset="0"/>
                  </a:rPr>
                  <a:t>min</a:t>
                </a:r>
                <a:r>
                  <a:rPr lang="it-IT" dirty="0">
                    <a:solidFill>
                      <a:schemeClr val="tx1"/>
                    </a:solidFill>
                    <a:latin typeface="Open Sans Light" pitchFamily="2" charset="0"/>
                    <a:ea typeface="Open Sans Light" pitchFamily="2" charset="0"/>
                    <a:cs typeface="Open Sans Light" pitchFamily="2" charset="0"/>
                  </a:rPr>
                  <a:t> </a:t>
                </a:r>
                <a:r>
                  <a:rPr lang="it-IT" dirty="0">
                    <a:solidFill>
                      <a:schemeClr val="tx1"/>
                    </a:solidFill>
                    <a:latin typeface="Cambria Math" panose="02040503050406030204" pitchFamily="18" charset="0"/>
                    <a:ea typeface="Cambria Math" panose="02040503050406030204" pitchFamily="18" charset="0"/>
                    <a:cs typeface="Open Sans Light" pitchFamily="2" charset="0"/>
                  </a:rPr>
                  <a:t>=</a:t>
                </a:r>
                <a:r>
                  <a:rPr lang="it-IT" dirty="0">
                    <a:solidFill>
                      <a:schemeClr val="tx1"/>
                    </a:solidFill>
                    <a:latin typeface="Open Sans Light" pitchFamily="2" charset="0"/>
                    <a:ea typeface="Open Sans Light" pitchFamily="2" charset="0"/>
                    <a:cs typeface="Open Sans Light" pitchFamily="2" charset="0"/>
                  </a:rPr>
                  <a:t> </a:t>
                </a:r>
                <a14:m>
                  <m:oMath xmlns:m="http://schemas.openxmlformats.org/officeDocument/2006/math">
                    <m:d>
                      <m:dPr>
                        <m:begChr m:val="⌊"/>
                        <m:endChr m:val="⌋"/>
                        <m:ctrlPr>
                          <a:rPr lang="it-IT" i="1" smtClean="0">
                            <a:solidFill>
                              <a:schemeClr val="tx1"/>
                            </a:solidFill>
                            <a:latin typeface="Cambria Math" panose="02040503050406030204" pitchFamily="18" charset="0"/>
                          </a:rPr>
                        </m:ctrlPr>
                      </m:dPr>
                      <m:e>
                        <m:r>
                          <a:rPr lang="it-IT" i="1" smtClean="0">
                            <a:solidFill>
                              <a:schemeClr val="tx1"/>
                            </a:solidFill>
                            <a:latin typeface="Cambria Math" panose="02040503050406030204" pitchFamily="18" charset="0"/>
                          </a:rPr>
                          <m:t>𝜇</m:t>
                        </m:r>
                        <m:r>
                          <a:rPr lang="it-IT" i="1" smtClean="0">
                            <a:solidFill>
                              <a:schemeClr val="tx1"/>
                            </a:solidFill>
                            <a:latin typeface="Cambria Math" panose="02040503050406030204" pitchFamily="18" charset="0"/>
                          </a:rPr>
                          <m:t>−4</m:t>
                        </m:r>
                        <m:r>
                          <a:rPr lang="it-IT" i="1" smtClean="0">
                            <a:solidFill>
                              <a:schemeClr val="tx1"/>
                            </a:solidFill>
                            <a:latin typeface="Cambria Math" panose="02040503050406030204" pitchFamily="18" charset="0"/>
                          </a:rPr>
                          <m:t>𝜎</m:t>
                        </m:r>
                      </m:e>
                    </m:d>
                  </m:oMath>
                </a14:m>
                <a:endParaRPr lang="it-IT" dirty="0">
                  <a:solidFill>
                    <a:schemeClr val="tx1"/>
                  </a:solidFill>
                  <a:latin typeface="Open Sans Light" pitchFamily="2" charset="0"/>
                  <a:ea typeface="Open Sans Light" pitchFamily="2" charset="0"/>
                  <a:cs typeface="Open Sans Light" pitchFamily="2" charset="0"/>
                </a:endParaRPr>
              </a:p>
              <a:p>
                <a:r>
                  <a:rPr lang="it-IT" dirty="0">
                    <a:solidFill>
                      <a:schemeClr val="tx1"/>
                    </a:solidFill>
                    <a:latin typeface="Cambria Math" panose="02040503050406030204" pitchFamily="18" charset="0"/>
                    <a:ea typeface="Cambria Math" panose="02040503050406030204" pitchFamily="18" charset="0"/>
                    <a:cs typeface="Open Sans Light" pitchFamily="2" charset="0"/>
                  </a:rPr>
                  <a:t>max</a:t>
                </a:r>
                <a:r>
                  <a:rPr lang="it-IT" dirty="0">
                    <a:solidFill>
                      <a:schemeClr val="tx1"/>
                    </a:solidFill>
                    <a:latin typeface="Open Sans Light" pitchFamily="2" charset="0"/>
                    <a:ea typeface="Open Sans Light" pitchFamily="2" charset="0"/>
                    <a:cs typeface="Open Sans Light" pitchFamily="2" charset="0"/>
                  </a:rPr>
                  <a:t> </a:t>
                </a:r>
                <a:r>
                  <a:rPr lang="it-IT" dirty="0">
                    <a:solidFill>
                      <a:schemeClr val="tx1"/>
                    </a:solidFill>
                    <a:latin typeface="Cambria Math" panose="02040503050406030204" pitchFamily="18" charset="0"/>
                    <a:ea typeface="Cambria Math" panose="02040503050406030204" pitchFamily="18" charset="0"/>
                    <a:cs typeface="Open Sans Light" pitchFamily="2" charset="0"/>
                  </a:rPr>
                  <a:t>=</a:t>
                </a:r>
                <a:r>
                  <a:rPr lang="it-IT" dirty="0">
                    <a:solidFill>
                      <a:schemeClr val="tx1"/>
                    </a:solidFill>
                    <a:latin typeface="Open Sans Light" pitchFamily="2" charset="0"/>
                    <a:ea typeface="Open Sans Light" pitchFamily="2" charset="0"/>
                    <a:cs typeface="Open Sans Light" pitchFamily="2" charset="0"/>
                  </a:rPr>
                  <a:t> </a:t>
                </a:r>
                <a14:m>
                  <m:oMath xmlns:m="http://schemas.openxmlformats.org/officeDocument/2006/math">
                    <m:d>
                      <m:dPr>
                        <m:begChr m:val="⌊"/>
                        <m:endChr m:val="⌋"/>
                        <m:ctrlPr>
                          <a:rPr lang="it-IT" i="1" smtClean="0">
                            <a:solidFill>
                              <a:schemeClr val="tx1"/>
                            </a:solidFill>
                            <a:latin typeface="Cambria Math" panose="02040503050406030204" pitchFamily="18" charset="0"/>
                          </a:rPr>
                        </m:ctrlPr>
                      </m:dPr>
                      <m:e>
                        <m:r>
                          <a:rPr lang="it-IT" i="1" smtClean="0">
                            <a:solidFill>
                              <a:schemeClr val="tx1"/>
                            </a:solidFill>
                            <a:latin typeface="Cambria Math" panose="02040503050406030204" pitchFamily="18" charset="0"/>
                          </a:rPr>
                          <m:t>𝜇</m:t>
                        </m:r>
                        <m:r>
                          <a:rPr lang="it-IT" b="0" i="1" smtClean="0">
                            <a:solidFill>
                              <a:schemeClr val="tx1"/>
                            </a:solidFill>
                            <a:latin typeface="Cambria Math" panose="02040503050406030204" pitchFamily="18" charset="0"/>
                          </a:rPr>
                          <m:t>+</m:t>
                        </m:r>
                        <m:r>
                          <a:rPr lang="it-IT" i="1" smtClean="0">
                            <a:solidFill>
                              <a:schemeClr val="tx1"/>
                            </a:solidFill>
                            <a:latin typeface="Cambria Math" panose="02040503050406030204" pitchFamily="18" charset="0"/>
                          </a:rPr>
                          <m:t>4</m:t>
                        </m:r>
                        <m:r>
                          <a:rPr lang="it-IT" i="1" smtClean="0">
                            <a:solidFill>
                              <a:schemeClr val="tx1"/>
                            </a:solidFill>
                            <a:latin typeface="Cambria Math" panose="02040503050406030204" pitchFamily="18" charset="0"/>
                          </a:rPr>
                          <m:t>𝜎</m:t>
                        </m:r>
                      </m:e>
                    </m:d>
                  </m:oMath>
                </a14:m>
                <a:endParaRPr lang="it-IT" dirty="0">
                  <a:solidFill>
                    <a:schemeClr val="tx1"/>
                  </a:solidFill>
                  <a:latin typeface="Open Sans Light" pitchFamily="2" charset="0"/>
                  <a:ea typeface="Open Sans Light" pitchFamily="2" charset="0"/>
                  <a:cs typeface="Open Sans Light" pitchFamily="2" charset="0"/>
                </a:endParaRPr>
              </a:p>
            </p:txBody>
          </p:sp>
        </mc:Choice>
        <mc:Fallback xmlns="">
          <p:sp>
            <p:nvSpPr>
              <p:cNvPr id="2636" name="Google Shape;2636;p62">
                <a:extLst>
                  <a:ext uri="{FF2B5EF4-FFF2-40B4-BE49-F238E27FC236}">
                    <a16:creationId xmlns:a16="http://schemas.microsoft.com/office/drawing/2014/main" id="{53DFE601-34BE-E094-2F37-E68C8F55D4D1}"/>
                  </a:ext>
                </a:extLst>
              </p:cNvPr>
              <p:cNvSpPr txBox="1">
                <a:spLocks noRot="1" noChangeAspect="1" noMove="1" noResize="1" noEditPoints="1" noAdjustHandles="1" noChangeArrowheads="1" noChangeShapeType="1" noTextEdit="1"/>
              </p:cNvSpPr>
              <p:nvPr/>
            </p:nvSpPr>
            <p:spPr>
              <a:xfrm>
                <a:off x="6228536" y="3854121"/>
                <a:ext cx="1935000" cy="612000"/>
              </a:xfrm>
              <a:prstGeom prst="rect">
                <a:avLst/>
              </a:prstGeom>
              <a:blipFill>
                <a:blip r:embed="rId4"/>
                <a:stretch>
                  <a:fillRect l="-946" b="-1980"/>
                </a:stretch>
              </a:blipFill>
              <a:ln>
                <a:noFill/>
              </a:ln>
            </p:spPr>
            <p:txBody>
              <a:bodyPr/>
              <a:lstStyle/>
              <a:p>
                <a:r>
                  <a:rPr lang="it-IT">
                    <a:noFill/>
                  </a:rPr>
                  <a:t> </a:t>
                </a:r>
              </a:p>
            </p:txBody>
          </p:sp>
        </mc:Fallback>
      </mc:AlternateContent>
      <p:sp>
        <p:nvSpPr>
          <p:cNvPr id="2637" name="Google Shape;2637;p62">
            <a:extLst>
              <a:ext uri="{FF2B5EF4-FFF2-40B4-BE49-F238E27FC236}">
                <a16:creationId xmlns:a16="http://schemas.microsoft.com/office/drawing/2014/main" id="{BAD4C083-BD44-E5DB-07B4-AB5683BA0B02}"/>
              </a:ext>
            </a:extLst>
          </p:cNvPr>
          <p:cNvSpPr txBox="1"/>
          <p:nvPr/>
        </p:nvSpPr>
        <p:spPr>
          <a:xfrm>
            <a:off x="6228543" y="3399446"/>
            <a:ext cx="2591767"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it-IT" sz="2000" dirty="0">
                <a:solidFill>
                  <a:schemeClr val="bg2"/>
                </a:solidFill>
                <a:latin typeface="Open Sans SemiBold" pitchFamily="2" charset="0"/>
                <a:ea typeface="Open Sans SemiBold" pitchFamily="2" charset="0"/>
                <a:cs typeface="Open Sans SemiBold" pitchFamily="2" charset="0"/>
                <a:sym typeface="Barlow Medium"/>
              </a:rPr>
              <a:t>Statistical Clipping</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2638" name="Google Shape;2638;p62">
            <a:extLst>
              <a:ext uri="{FF2B5EF4-FFF2-40B4-BE49-F238E27FC236}">
                <a16:creationId xmlns:a16="http://schemas.microsoft.com/office/drawing/2014/main" id="{164A350B-665E-66D8-8B34-3A51DFD39217}"/>
              </a:ext>
            </a:extLst>
          </p:cNvPr>
          <p:cNvSpPr txBox="1"/>
          <p:nvPr/>
        </p:nvSpPr>
        <p:spPr>
          <a:xfrm>
            <a:off x="1309255" y="2437445"/>
            <a:ext cx="1606144" cy="612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rgbClr val="F4F9FF"/>
                </a:solidFill>
                <a:latin typeface="Open Sans Light" pitchFamily="2" charset="0"/>
                <a:ea typeface="Open Sans Light" pitchFamily="2" charset="0"/>
                <a:cs typeface="Open Sans Light" pitchFamily="2" charset="0"/>
                <a:sym typeface="Barlow"/>
              </a:rPr>
              <a:t>SAR Data in GeoTiff format</a:t>
            </a:r>
            <a:endParaRPr dirty="0">
              <a:solidFill>
                <a:srgbClr val="F4F9FF"/>
              </a:solidFill>
              <a:latin typeface="Open Sans Light" pitchFamily="2" charset="0"/>
              <a:ea typeface="Open Sans Light" pitchFamily="2" charset="0"/>
              <a:cs typeface="Open Sans Light" pitchFamily="2" charset="0"/>
              <a:sym typeface="Barlow"/>
            </a:endParaRPr>
          </a:p>
        </p:txBody>
      </p:sp>
      <p:sp>
        <p:nvSpPr>
          <p:cNvPr id="2639" name="Google Shape;2639;p62">
            <a:extLst>
              <a:ext uri="{FF2B5EF4-FFF2-40B4-BE49-F238E27FC236}">
                <a16:creationId xmlns:a16="http://schemas.microsoft.com/office/drawing/2014/main" id="{69577515-7298-6390-C83C-504380BAC7AB}"/>
              </a:ext>
            </a:extLst>
          </p:cNvPr>
          <p:cNvSpPr txBox="1"/>
          <p:nvPr/>
        </p:nvSpPr>
        <p:spPr>
          <a:xfrm>
            <a:off x="980409" y="1982771"/>
            <a:ext cx="19350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GRD Image</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mc:AlternateContent xmlns:mc="http://schemas.openxmlformats.org/markup-compatibility/2006" xmlns:a14="http://schemas.microsoft.com/office/drawing/2010/main">
        <mc:Choice Requires="a14">
          <p:sp>
            <p:nvSpPr>
              <p:cNvPr id="2640" name="Google Shape;2640;p62">
                <a:extLst>
                  <a:ext uri="{FF2B5EF4-FFF2-40B4-BE49-F238E27FC236}">
                    <a16:creationId xmlns:a16="http://schemas.microsoft.com/office/drawing/2014/main" id="{DAA11F81-CD32-8806-51D9-B95AFD43B12D}"/>
                  </a:ext>
                </a:extLst>
              </p:cNvPr>
              <p:cNvSpPr txBox="1"/>
              <p:nvPr/>
            </p:nvSpPr>
            <p:spPr>
              <a:xfrm>
                <a:off x="907473" y="3854121"/>
                <a:ext cx="2007926" cy="612000"/>
              </a:xfrm>
              <a:prstGeom prst="rect">
                <a:avLst/>
              </a:prstGeom>
              <a:noFill/>
              <a:ln>
                <a:noFill/>
              </a:ln>
            </p:spPr>
            <p:txBody>
              <a:bodyPr spcFirstLastPara="1" wrap="square" lIns="91425" tIns="91425" rIns="91425" bIns="91425" anchor="t" anchorCtr="0">
                <a:no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𝑖𝑚𝑎𝑔𝑒</m:t>
                      </m:r>
                      <m:r>
                        <a:rPr lang="it-IT" b="0" i="1" smtClean="0">
                          <a:solidFill>
                            <a:schemeClr val="tx1"/>
                          </a:solidFill>
                          <a:latin typeface="Cambria Math" panose="02040503050406030204" pitchFamily="18" charset="0"/>
                        </a:rPr>
                        <m:t>− </m:t>
                      </m:r>
                      <m:r>
                        <m:rPr>
                          <m:sty m:val="p"/>
                        </m:rPr>
                        <a:rPr lang="it-IT" b="0" i="0" smtClean="0">
                          <a:solidFill>
                            <a:schemeClr val="tx1"/>
                          </a:solidFill>
                          <a:latin typeface="Cambria Math" panose="02040503050406030204" pitchFamily="18" charset="0"/>
                        </a:rPr>
                        <m:t>min</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𝑠𝑐𝑎𝑙𝑒</m:t>
                      </m:r>
                    </m:oMath>
                  </m:oMathPara>
                </a14:m>
                <a:endParaRPr lang="it-IT" dirty="0">
                  <a:solidFill>
                    <a:schemeClr val="tx1"/>
                  </a:solidFill>
                  <a:latin typeface="Open Sans Light" pitchFamily="2" charset="0"/>
                  <a:ea typeface="Open Sans Light" pitchFamily="2" charset="0"/>
                  <a:cs typeface="Open Sans Light" pitchFamily="2" charset="0"/>
                </a:endParaRPr>
              </a:p>
            </p:txBody>
          </p:sp>
        </mc:Choice>
        <mc:Fallback xmlns="">
          <p:sp>
            <p:nvSpPr>
              <p:cNvPr id="2640" name="Google Shape;2640;p62">
                <a:extLst>
                  <a:ext uri="{FF2B5EF4-FFF2-40B4-BE49-F238E27FC236}">
                    <a16:creationId xmlns:a16="http://schemas.microsoft.com/office/drawing/2014/main" id="{DAA11F81-CD32-8806-51D9-B95AFD43B12D}"/>
                  </a:ext>
                </a:extLst>
              </p:cNvPr>
              <p:cNvSpPr txBox="1">
                <a:spLocks noRot="1" noChangeAspect="1" noMove="1" noResize="1" noEditPoints="1" noAdjustHandles="1" noChangeArrowheads="1" noChangeShapeType="1" noTextEdit="1"/>
              </p:cNvSpPr>
              <p:nvPr/>
            </p:nvSpPr>
            <p:spPr>
              <a:xfrm>
                <a:off x="907473" y="3854121"/>
                <a:ext cx="2007926" cy="612000"/>
              </a:xfrm>
              <a:prstGeom prst="rect">
                <a:avLst/>
              </a:prstGeom>
              <a:blipFill>
                <a:blip r:embed="rId5"/>
                <a:stretch>
                  <a:fillRect r="-2432"/>
                </a:stretch>
              </a:blipFill>
              <a:ln>
                <a:noFill/>
              </a:ln>
            </p:spPr>
            <p:txBody>
              <a:bodyPr/>
              <a:lstStyle/>
              <a:p>
                <a:r>
                  <a:rPr lang="it-IT">
                    <a:noFill/>
                  </a:rPr>
                  <a:t> </a:t>
                </a:r>
              </a:p>
            </p:txBody>
          </p:sp>
        </mc:Fallback>
      </mc:AlternateContent>
      <p:sp>
        <p:nvSpPr>
          <p:cNvPr id="2641" name="Google Shape;2641;p62">
            <a:extLst>
              <a:ext uri="{FF2B5EF4-FFF2-40B4-BE49-F238E27FC236}">
                <a16:creationId xmlns:a16="http://schemas.microsoft.com/office/drawing/2014/main" id="{0F4E99F5-8A1B-DA8B-897F-EA4C339D2CAD}"/>
              </a:ext>
            </a:extLst>
          </p:cNvPr>
          <p:cNvSpPr txBox="1"/>
          <p:nvPr/>
        </p:nvSpPr>
        <p:spPr>
          <a:xfrm>
            <a:off x="980409" y="3399446"/>
            <a:ext cx="19350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it-IT" sz="2000" dirty="0">
                <a:solidFill>
                  <a:schemeClr val="bg2"/>
                </a:solidFill>
                <a:latin typeface="Open Sans SemiBold" pitchFamily="2" charset="0"/>
                <a:ea typeface="Open Sans SemiBold" pitchFamily="2" charset="0"/>
                <a:cs typeface="Open Sans SemiBold" pitchFamily="2" charset="0"/>
                <a:sym typeface="Barlow Medium"/>
              </a:rPr>
              <a:t>8-bit Scaling</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2642" name="Google Shape;2642;p62">
            <a:extLst>
              <a:ext uri="{FF2B5EF4-FFF2-40B4-BE49-F238E27FC236}">
                <a16:creationId xmlns:a16="http://schemas.microsoft.com/office/drawing/2014/main" id="{08C5E8E7-79F7-BBA0-5DD6-F7D4B29CBAD1}"/>
              </a:ext>
            </a:extLst>
          </p:cNvPr>
          <p:cNvSpPr/>
          <p:nvPr/>
        </p:nvSpPr>
        <p:spPr>
          <a:xfrm>
            <a:off x="3262275" y="2197200"/>
            <a:ext cx="749100" cy="749100"/>
          </a:xfrm>
          <a:prstGeom prst="ellipse">
            <a:avLst/>
          </a:prstGeom>
          <a:solidFill>
            <a:schemeClr val="bg2">
              <a:alpha val="80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a:extLst>
              <a:ext uri="{FF2B5EF4-FFF2-40B4-BE49-F238E27FC236}">
                <a16:creationId xmlns:a16="http://schemas.microsoft.com/office/drawing/2014/main" id="{0460D8D5-E13A-74FB-4FC0-AED251C0F0CC}"/>
              </a:ext>
            </a:extLst>
          </p:cNvPr>
          <p:cNvSpPr/>
          <p:nvPr/>
        </p:nvSpPr>
        <p:spPr>
          <a:xfrm>
            <a:off x="5132625" y="2197200"/>
            <a:ext cx="749100" cy="749100"/>
          </a:xfrm>
          <a:prstGeom prst="ellipse">
            <a:avLst/>
          </a:prstGeom>
          <a:solidFill>
            <a:schemeClr val="bg2">
              <a:alpha val="80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a:extLst>
              <a:ext uri="{FF2B5EF4-FFF2-40B4-BE49-F238E27FC236}">
                <a16:creationId xmlns:a16="http://schemas.microsoft.com/office/drawing/2014/main" id="{DFB034D3-8ED9-F82D-F63F-0D9543990AA8}"/>
              </a:ext>
            </a:extLst>
          </p:cNvPr>
          <p:cNvSpPr/>
          <p:nvPr/>
        </p:nvSpPr>
        <p:spPr>
          <a:xfrm>
            <a:off x="3262275" y="3670125"/>
            <a:ext cx="749100" cy="749100"/>
          </a:xfrm>
          <a:prstGeom prst="ellipse">
            <a:avLst/>
          </a:prstGeom>
          <a:solidFill>
            <a:schemeClr val="bg2">
              <a:alpha val="80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a:extLst>
              <a:ext uri="{FF2B5EF4-FFF2-40B4-BE49-F238E27FC236}">
                <a16:creationId xmlns:a16="http://schemas.microsoft.com/office/drawing/2014/main" id="{4DC0E559-14EA-7AB3-7CDE-3E9134A2795E}"/>
              </a:ext>
            </a:extLst>
          </p:cNvPr>
          <p:cNvSpPr/>
          <p:nvPr/>
        </p:nvSpPr>
        <p:spPr>
          <a:xfrm>
            <a:off x="5132625" y="3670125"/>
            <a:ext cx="749100" cy="749100"/>
          </a:xfrm>
          <a:prstGeom prst="ellipse">
            <a:avLst/>
          </a:prstGeom>
          <a:solidFill>
            <a:schemeClr val="bg2">
              <a:alpha val="80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0" name="Google Shape;2690;p62">
            <a:extLst>
              <a:ext uri="{FF2B5EF4-FFF2-40B4-BE49-F238E27FC236}">
                <a16:creationId xmlns:a16="http://schemas.microsoft.com/office/drawing/2014/main" id="{B526AD26-5DEE-CC1F-4540-EF8D8417D862}"/>
              </a:ext>
            </a:extLst>
          </p:cNvPr>
          <p:cNvCxnSpPr>
            <a:stCxn id="2642" idx="6"/>
            <a:endCxn id="2643" idx="2"/>
          </p:cNvCxnSpPr>
          <p:nvPr/>
        </p:nvCxnSpPr>
        <p:spPr>
          <a:xfrm>
            <a:off x="4011375" y="2571750"/>
            <a:ext cx="1121400" cy="0"/>
          </a:xfrm>
          <a:prstGeom prst="straightConnector1">
            <a:avLst/>
          </a:prstGeom>
          <a:noFill/>
          <a:ln w="9525" cap="flat" cmpd="sng">
            <a:solidFill>
              <a:schemeClr val="dk1"/>
            </a:solidFill>
            <a:prstDash val="solid"/>
            <a:round/>
            <a:headEnd type="none" w="med" len="med"/>
            <a:tailEnd type="triangle" w="med" len="med"/>
          </a:ln>
        </p:spPr>
      </p:cxnSp>
      <p:cxnSp>
        <p:nvCxnSpPr>
          <p:cNvPr id="2691" name="Google Shape;2691;p62">
            <a:extLst>
              <a:ext uri="{FF2B5EF4-FFF2-40B4-BE49-F238E27FC236}">
                <a16:creationId xmlns:a16="http://schemas.microsoft.com/office/drawing/2014/main" id="{949EFC79-8159-9C37-28DA-0BC43216DDE2}"/>
              </a:ext>
            </a:extLst>
          </p:cNvPr>
          <p:cNvCxnSpPr>
            <a:stCxn id="2643" idx="4"/>
            <a:endCxn id="2645" idx="0"/>
          </p:cNvCxnSpPr>
          <p:nvPr/>
        </p:nvCxnSpPr>
        <p:spPr>
          <a:xfrm>
            <a:off x="5507175" y="2946300"/>
            <a:ext cx="0" cy="723900"/>
          </a:xfrm>
          <a:prstGeom prst="straightConnector1">
            <a:avLst/>
          </a:prstGeom>
          <a:noFill/>
          <a:ln w="9525" cap="flat" cmpd="sng">
            <a:solidFill>
              <a:schemeClr val="dk1"/>
            </a:solidFill>
            <a:prstDash val="solid"/>
            <a:round/>
            <a:headEnd type="none" w="med" len="med"/>
            <a:tailEnd type="triangle" w="med" len="med"/>
          </a:ln>
        </p:spPr>
      </p:cxnSp>
      <p:cxnSp>
        <p:nvCxnSpPr>
          <p:cNvPr id="2692" name="Google Shape;2692;p62">
            <a:extLst>
              <a:ext uri="{FF2B5EF4-FFF2-40B4-BE49-F238E27FC236}">
                <a16:creationId xmlns:a16="http://schemas.microsoft.com/office/drawing/2014/main" id="{41FDCE74-3BD7-6329-9139-5E3AD73AF025}"/>
              </a:ext>
            </a:extLst>
          </p:cNvPr>
          <p:cNvCxnSpPr>
            <a:stCxn id="2644" idx="6"/>
            <a:endCxn id="2645" idx="2"/>
          </p:cNvCxnSpPr>
          <p:nvPr/>
        </p:nvCxnSpPr>
        <p:spPr>
          <a:xfrm>
            <a:off x="4011375" y="4044675"/>
            <a:ext cx="1121400" cy="0"/>
          </a:xfrm>
          <a:prstGeom prst="straightConnector1">
            <a:avLst/>
          </a:prstGeom>
          <a:noFill/>
          <a:ln w="9525" cap="flat" cmpd="sng">
            <a:solidFill>
              <a:schemeClr val="dk1"/>
            </a:solidFill>
            <a:prstDash val="solid"/>
            <a:round/>
            <a:headEnd type="triangle" w="med" len="med"/>
            <a:tailEnd type="none" w="med" len="med"/>
          </a:ln>
        </p:spPr>
      </p:cxnSp>
      <p:pic>
        <p:nvPicPr>
          <p:cNvPr id="11" name="Immagine 10" descr="Immagine che contiene Elementi grafici, testo, schermata, Carattere&#10;&#10;Il contenuto generato dall'IA potrebbe non essere corretto.">
            <a:extLst>
              <a:ext uri="{FF2B5EF4-FFF2-40B4-BE49-F238E27FC236}">
                <a16:creationId xmlns:a16="http://schemas.microsoft.com/office/drawing/2014/main" id="{772F73D0-1EDA-3E6F-08EC-51AE4FEDB4F3}"/>
              </a:ext>
            </a:extLst>
          </p:cNvPr>
          <p:cNvPicPr>
            <a:picLocks noChangeAspect="1"/>
          </p:cNvPicPr>
          <p:nvPr/>
        </p:nvPicPr>
        <p:blipFill>
          <a:blip r:embed="rId6"/>
          <a:stretch>
            <a:fillRect/>
          </a:stretch>
        </p:blipFill>
        <p:spPr>
          <a:xfrm>
            <a:off x="3404848" y="2339839"/>
            <a:ext cx="463822" cy="463822"/>
          </a:xfrm>
          <a:prstGeom prst="rect">
            <a:avLst/>
          </a:prstGeom>
        </p:spPr>
      </p:pic>
      <p:pic>
        <p:nvPicPr>
          <p:cNvPr id="13" name="Immagine 12" descr="Immagine che contiene nero, oscurità&#10;&#10;Il contenuto generato dall'IA potrebbe non essere corretto.">
            <a:extLst>
              <a:ext uri="{FF2B5EF4-FFF2-40B4-BE49-F238E27FC236}">
                <a16:creationId xmlns:a16="http://schemas.microsoft.com/office/drawing/2014/main" id="{EF2701E5-79F1-CB07-A6C7-8C6EC4911A4F}"/>
              </a:ext>
            </a:extLst>
          </p:cNvPr>
          <p:cNvPicPr>
            <a:picLocks noChangeAspect="1"/>
          </p:cNvPicPr>
          <p:nvPr/>
        </p:nvPicPr>
        <p:blipFill>
          <a:blip r:embed="rId7"/>
          <a:stretch>
            <a:fillRect/>
          </a:stretch>
        </p:blipFill>
        <p:spPr>
          <a:xfrm>
            <a:off x="3376287" y="3784203"/>
            <a:ext cx="520943" cy="520943"/>
          </a:xfrm>
          <a:prstGeom prst="rect">
            <a:avLst/>
          </a:prstGeom>
        </p:spPr>
      </p:pic>
      <p:pic>
        <p:nvPicPr>
          <p:cNvPr id="23" name="Immagine 22" descr="Immagine che contiene nero, oscurità&#10;&#10;Il contenuto generato dall'IA potrebbe non essere corretto.">
            <a:extLst>
              <a:ext uri="{FF2B5EF4-FFF2-40B4-BE49-F238E27FC236}">
                <a16:creationId xmlns:a16="http://schemas.microsoft.com/office/drawing/2014/main" id="{4F97ED14-5CAC-7F82-DA81-54AEC0117BC9}"/>
              </a:ext>
            </a:extLst>
          </p:cNvPr>
          <p:cNvPicPr>
            <a:picLocks noChangeAspect="1"/>
          </p:cNvPicPr>
          <p:nvPr/>
        </p:nvPicPr>
        <p:blipFill>
          <a:blip r:embed="rId8"/>
          <a:stretch>
            <a:fillRect/>
          </a:stretch>
        </p:blipFill>
        <p:spPr>
          <a:xfrm>
            <a:off x="5275480" y="2287788"/>
            <a:ext cx="533333" cy="533333"/>
          </a:xfrm>
          <a:prstGeom prst="rect">
            <a:avLst/>
          </a:prstGeom>
        </p:spPr>
      </p:pic>
      <p:pic>
        <p:nvPicPr>
          <p:cNvPr id="25" name="Immagine 24" descr="Immagine che contiene nero, oscurità&#10;&#10;Il contenuto generato dall'IA potrebbe non essere corretto.">
            <a:extLst>
              <a:ext uri="{FF2B5EF4-FFF2-40B4-BE49-F238E27FC236}">
                <a16:creationId xmlns:a16="http://schemas.microsoft.com/office/drawing/2014/main" id="{D1891361-3ECE-40EA-0728-D2D6DC87D188}"/>
              </a:ext>
            </a:extLst>
          </p:cNvPr>
          <p:cNvPicPr>
            <a:picLocks noChangeAspect="1"/>
          </p:cNvPicPr>
          <p:nvPr/>
        </p:nvPicPr>
        <p:blipFill>
          <a:blip r:embed="rId9"/>
          <a:stretch>
            <a:fillRect/>
          </a:stretch>
        </p:blipFill>
        <p:spPr>
          <a:xfrm>
            <a:off x="5184538" y="3784203"/>
            <a:ext cx="683716" cy="486218"/>
          </a:xfrm>
          <a:prstGeom prst="rect">
            <a:avLst/>
          </a:prstGeom>
        </p:spPr>
      </p:pic>
    </p:spTree>
    <p:extLst>
      <p:ext uri="{BB962C8B-B14F-4D97-AF65-F5344CB8AC3E}">
        <p14:creationId xmlns:p14="http://schemas.microsoft.com/office/powerpoint/2010/main" val="169991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31B44495-A84D-C4A9-4570-B11804303AEB}"/>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7DAFB58D-8B5F-AABF-820B-8E3ECE7E0527}"/>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Format Conversion, Calibration, and Image Tiling</a:t>
            </a:r>
            <a:endParaRPr dirty="0"/>
          </a:p>
        </p:txBody>
      </p:sp>
      <p:sp>
        <p:nvSpPr>
          <p:cNvPr id="2" name="Google Shape;1103;p39">
            <a:extLst>
              <a:ext uri="{FF2B5EF4-FFF2-40B4-BE49-F238E27FC236}">
                <a16:creationId xmlns:a16="http://schemas.microsoft.com/office/drawing/2014/main" id="{0A6FFF47-0C29-620E-B612-C7C1B5456BA1}"/>
              </a:ext>
            </a:extLst>
          </p:cNvPr>
          <p:cNvSpPr txBox="1">
            <a:spLocks/>
          </p:cNvSpPr>
          <p:nvPr/>
        </p:nvSpPr>
        <p:spPr>
          <a:xfrm>
            <a:off x="713225" y="1843791"/>
            <a:ext cx="5881460" cy="2645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0" indent="0">
              <a:buClr>
                <a:schemeClr val="tx1"/>
              </a:buClr>
              <a:buFont typeface="Barlow"/>
              <a:buNone/>
            </a:pPr>
            <a:r>
              <a:rPr lang="en-US" sz="2000" dirty="0">
                <a:solidFill>
                  <a:schemeClr val="bg2"/>
                </a:solidFill>
                <a:latin typeface="Open Sans SemiBold" pitchFamily="2" charset="0"/>
                <a:ea typeface="Open Sans SemiBold" pitchFamily="2" charset="0"/>
                <a:cs typeface="Open Sans SemiBold" pitchFamily="2" charset="0"/>
              </a:rPr>
              <a:t>Image Tiling &amp; Resolution Adjustment:</a:t>
            </a:r>
          </a:p>
          <a:p>
            <a:pPr marL="0" indent="0">
              <a:buClr>
                <a:schemeClr val="tx1"/>
              </a:buClr>
              <a:buFont typeface="Barlow"/>
              <a:buNone/>
            </a:pPr>
            <a:endParaRPr lang="en-US" dirty="0">
              <a:solidFill>
                <a:schemeClr val="tx1"/>
              </a:solidFill>
              <a:latin typeface="Open Sans Light" pitchFamily="2" charset="0"/>
              <a:ea typeface="Open Sans Light" pitchFamily="2" charset="0"/>
              <a:cs typeface="Open Sans Light" pitchFamily="2" charset="0"/>
            </a:endParaRP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Resize ultra-high-resolution images to target sizes</a:t>
            </a:r>
          </a:p>
          <a:p>
            <a:pPr marL="285750" indent="-285750">
              <a:buClr>
                <a:schemeClr val="tx1"/>
              </a:buClr>
            </a:pPr>
            <a:endParaRPr lang="en-US" dirty="0">
              <a:solidFill>
                <a:schemeClr val="tx1"/>
              </a:solidFill>
              <a:latin typeface="Open Sans Light" pitchFamily="2" charset="0"/>
              <a:ea typeface="Open Sans Light" pitchFamily="2" charset="0"/>
              <a:cs typeface="Open Sans Light" pitchFamily="2" charset="0"/>
            </a:endParaRP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Tile images with overlap to capture boundary objects</a:t>
            </a:r>
          </a:p>
          <a:p>
            <a:pPr marL="285750" indent="-285750">
              <a:buClr>
                <a:schemeClr val="tx1"/>
              </a:buClr>
            </a:pPr>
            <a:endParaRPr lang="en-US" dirty="0">
              <a:solidFill>
                <a:schemeClr val="tx1"/>
              </a:solidFill>
              <a:latin typeface="Open Sans Light" pitchFamily="2" charset="0"/>
              <a:ea typeface="Open Sans Light" pitchFamily="2" charset="0"/>
              <a:cs typeface="Open Sans Light" pitchFamily="2" charset="0"/>
            </a:endParaRP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Exclude tiles without labels</a:t>
            </a:r>
          </a:p>
        </p:txBody>
      </p:sp>
      <p:pic>
        <p:nvPicPr>
          <p:cNvPr id="4" name="Immagine 3">
            <a:extLst>
              <a:ext uri="{FF2B5EF4-FFF2-40B4-BE49-F238E27FC236}">
                <a16:creationId xmlns:a16="http://schemas.microsoft.com/office/drawing/2014/main" id="{7CB2BD06-9A21-EC94-10D4-40C056C399EE}"/>
              </a:ext>
            </a:extLst>
          </p:cNvPr>
          <p:cNvPicPr>
            <a:picLocks noChangeAspect="1"/>
          </p:cNvPicPr>
          <p:nvPr/>
        </p:nvPicPr>
        <p:blipFill>
          <a:blip r:embed="rId3"/>
          <a:srcRect/>
          <a:stretch/>
        </p:blipFill>
        <p:spPr>
          <a:xfrm>
            <a:off x="5651949" y="1504157"/>
            <a:ext cx="2778776" cy="2778776"/>
          </a:xfrm>
          <a:prstGeom prst="rect">
            <a:avLst/>
          </a:prstGeom>
        </p:spPr>
      </p:pic>
    </p:spTree>
    <p:extLst>
      <p:ext uri="{BB962C8B-B14F-4D97-AF65-F5344CB8AC3E}">
        <p14:creationId xmlns:p14="http://schemas.microsoft.com/office/powerpoint/2010/main" val="2489811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a:extLst>
            <a:ext uri="{FF2B5EF4-FFF2-40B4-BE49-F238E27FC236}">
              <a16:creationId xmlns:a16="http://schemas.microsoft.com/office/drawing/2014/main" id="{83A142DB-25BC-7143-33DD-4394BC6E66AA}"/>
            </a:ext>
          </a:extLst>
        </p:cNvPr>
        <p:cNvGrpSpPr/>
        <p:nvPr/>
      </p:nvGrpSpPr>
      <p:grpSpPr>
        <a:xfrm>
          <a:off x="0" y="0"/>
          <a:ext cx="0" cy="0"/>
          <a:chOff x="0" y="0"/>
          <a:chExt cx="0" cy="0"/>
        </a:xfrm>
      </p:grpSpPr>
      <p:sp>
        <p:nvSpPr>
          <p:cNvPr id="217" name="Google Shape;217;p33">
            <a:extLst>
              <a:ext uri="{FF2B5EF4-FFF2-40B4-BE49-F238E27FC236}">
                <a16:creationId xmlns:a16="http://schemas.microsoft.com/office/drawing/2014/main" id="{390FBED7-8F74-4F5C-219A-D7228445D9A2}"/>
              </a:ext>
            </a:extLst>
          </p:cNvPr>
          <p:cNvSpPr txBox="1">
            <a:spLocks noGrp="1"/>
          </p:cNvSpPr>
          <p:nvPr>
            <p:ph type="ctrTitle"/>
          </p:nvPr>
        </p:nvSpPr>
        <p:spPr>
          <a:xfrm>
            <a:off x="3650389" y="1380356"/>
            <a:ext cx="4732500" cy="181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err="1">
                <a:solidFill>
                  <a:schemeClr val="bg2"/>
                </a:solidFill>
                <a:latin typeface="Open Sans SemiBold" pitchFamily="2" charset="0"/>
                <a:ea typeface="Open Sans SemiBold" pitchFamily="2" charset="0"/>
                <a:cs typeface="Open Sans SemiBold" pitchFamily="2" charset="0"/>
              </a:rPr>
              <a:t>Proposed</a:t>
            </a:r>
            <a:r>
              <a:rPr lang="it-IT" dirty="0">
                <a:solidFill>
                  <a:schemeClr val="bg2"/>
                </a:solidFill>
                <a:latin typeface="Open Sans SemiBold" pitchFamily="2" charset="0"/>
                <a:ea typeface="Open Sans SemiBold" pitchFamily="2" charset="0"/>
                <a:cs typeface="Open Sans SemiBold" pitchFamily="2" charset="0"/>
              </a:rPr>
              <a:t> Models</a:t>
            </a:r>
          </a:p>
        </p:txBody>
      </p:sp>
      <p:sp>
        <p:nvSpPr>
          <p:cNvPr id="218" name="Google Shape;218;p33">
            <a:extLst>
              <a:ext uri="{FF2B5EF4-FFF2-40B4-BE49-F238E27FC236}">
                <a16:creationId xmlns:a16="http://schemas.microsoft.com/office/drawing/2014/main" id="{73883AE2-0FF4-4921-5A74-B8A222DFB43A}"/>
              </a:ext>
            </a:extLst>
          </p:cNvPr>
          <p:cNvSpPr txBox="1">
            <a:spLocks noGrp="1"/>
          </p:cNvSpPr>
          <p:nvPr>
            <p:ph type="subTitle" idx="1"/>
          </p:nvPr>
        </p:nvSpPr>
        <p:spPr>
          <a:xfrm>
            <a:off x="3650389" y="3230493"/>
            <a:ext cx="4732500" cy="49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Open Sans Light" pitchFamily="2" charset="0"/>
                <a:ea typeface="Open Sans Light" pitchFamily="2" charset="0"/>
                <a:cs typeface="Open Sans Light" pitchFamily="2" charset="0"/>
              </a:rPr>
              <a:t>Yolo, Clay for Earth Observation</a:t>
            </a:r>
          </a:p>
        </p:txBody>
      </p:sp>
    </p:spTree>
    <p:extLst>
      <p:ext uri="{BB962C8B-B14F-4D97-AF65-F5344CB8AC3E}">
        <p14:creationId xmlns:p14="http://schemas.microsoft.com/office/powerpoint/2010/main" val="510541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DA473C15-1189-0E88-12C1-C6EF0F3C5453}"/>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32B2C644-90D7-97B8-C2A2-8ECA64CBBC02}"/>
              </a:ext>
            </a:extLst>
          </p:cNvPr>
          <p:cNvSpPr txBox="1">
            <a:spLocks noGrp="1"/>
          </p:cNvSpPr>
          <p:nvPr>
            <p:ph type="title"/>
          </p:nvPr>
        </p:nvSpPr>
        <p:spPr>
          <a:xfrm>
            <a:off x="741115" y="465828"/>
            <a:ext cx="7661769" cy="74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Yolo Model</a:t>
            </a:r>
          </a:p>
        </p:txBody>
      </p:sp>
      <p:sp>
        <p:nvSpPr>
          <p:cNvPr id="1103" name="Google Shape;1103;p39">
            <a:extLst>
              <a:ext uri="{FF2B5EF4-FFF2-40B4-BE49-F238E27FC236}">
                <a16:creationId xmlns:a16="http://schemas.microsoft.com/office/drawing/2014/main" id="{7E41ADD0-5FBC-602E-1A52-6C36FA714223}"/>
              </a:ext>
            </a:extLst>
          </p:cNvPr>
          <p:cNvSpPr txBox="1">
            <a:spLocks noGrp="1"/>
          </p:cNvSpPr>
          <p:nvPr>
            <p:ph type="subTitle" idx="4294967295"/>
          </p:nvPr>
        </p:nvSpPr>
        <p:spPr>
          <a:xfrm>
            <a:off x="741114" y="1448936"/>
            <a:ext cx="7453849" cy="3228736"/>
          </a:xfrm>
          <a:prstGeom prst="rect">
            <a:avLst/>
          </a:prstGeom>
        </p:spPr>
        <p:txBody>
          <a:bodyPr spcFirstLastPara="1" wrap="square" lIns="91425" tIns="91425" rIns="91425" bIns="91425" anchor="t" anchorCtr="0">
            <a:noAutofit/>
          </a:bodyPr>
          <a:lstStyle/>
          <a:p>
            <a:pPr marL="0" indent="0">
              <a:buClr>
                <a:schemeClr val="tx1"/>
              </a:buClr>
              <a:buNone/>
            </a:pPr>
            <a:r>
              <a:rPr lang="en-US" dirty="0">
                <a:solidFill>
                  <a:schemeClr val="bg2"/>
                </a:solidFill>
                <a:latin typeface="Open Sans SemiBold" pitchFamily="2" charset="0"/>
                <a:ea typeface="Open Sans SemiBold" pitchFamily="2" charset="0"/>
                <a:cs typeface="Open Sans SemiBold" pitchFamily="2" charset="0"/>
              </a:rPr>
              <a:t>YOLO</a:t>
            </a:r>
            <a:r>
              <a:rPr lang="en-US" i="1" dirty="0">
                <a:solidFill>
                  <a:schemeClr val="bg2"/>
                </a:solidFill>
                <a:latin typeface="Open Sans SemiBold" pitchFamily="2" charset="0"/>
                <a:ea typeface="Open Sans SemiBold" pitchFamily="2" charset="0"/>
                <a:cs typeface="Open Sans SemiBold" pitchFamily="2" charset="0"/>
              </a:rPr>
              <a:t>v</a:t>
            </a:r>
            <a:r>
              <a:rPr lang="en-US" dirty="0">
                <a:solidFill>
                  <a:schemeClr val="bg2"/>
                </a:solidFill>
                <a:latin typeface="Open Sans SemiBold" pitchFamily="2" charset="0"/>
                <a:ea typeface="Open Sans SemiBold" pitchFamily="2" charset="0"/>
                <a:cs typeface="Open Sans SemiBold" pitchFamily="2" charset="0"/>
              </a:rPr>
              <a:t>8</a:t>
            </a:r>
            <a:r>
              <a:rPr lang="en-US" dirty="0">
                <a:solidFill>
                  <a:schemeClr val="tx1"/>
                </a:solidFill>
                <a:latin typeface="Open Sans Light" pitchFamily="2" charset="0"/>
                <a:ea typeface="Open Sans Light" pitchFamily="2" charset="0"/>
                <a:cs typeface="Open Sans Light" pitchFamily="2" charset="0"/>
              </a:rPr>
              <a:t> was chosen as the initial model for object detection on SAR imagery primarily due to its ease of use, lightweight nature, and low computational and memory requirements.</a:t>
            </a:r>
          </a:p>
          <a:p>
            <a:pPr marL="0" indent="0">
              <a:buClr>
                <a:schemeClr val="tx1"/>
              </a:buClr>
              <a:buNone/>
            </a:pPr>
            <a:endParaRPr lang="en-US" dirty="0">
              <a:solidFill>
                <a:schemeClr val="tx1"/>
              </a:solidFill>
              <a:latin typeface="Open Sans Light" pitchFamily="2" charset="0"/>
              <a:ea typeface="Open Sans Light" pitchFamily="2" charset="0"/>
              <a:cs typeface="Open Sans Light" pitchFamily="2" charset="0"/>
            </a:endParaRPr>
          </a:p>
          <a:p>
            <a:pPr marL="0" indent="0">
              <a:buClr>
                <a:schemeClr val="tx1"/>
              </a:buClr>
              <a:buNone/>
            </a:pPr>
            <a:endParaRPr lang="en-US" dirty="0">
              <a:solidFill>
                <a:schemeClr val="tx1"/>
              </a:solidFill>
              <a:latin typeface="Open Sans Light" pitchFamily="2" charset="0"/>
              <a:ea typeface="Open Sans Light" pitchFamily="2" charset="0"/>
              <a:cs typeface="Open Sans Light" pitchFamily="2" charset="0"/>
            </a:endParaRPr>
          </a:p>
          <a:p>
            <a:pPr marL="0" indent="0">
              <a:buClr>
                <a:schemeClr val="tx1"/>
              </a:buClr>
              <a:buNone/>
            </a:pPr>
            <a:r>
              <a:rPr lang="en-US" dirty="0">
                <a:solidFill>
                  <a:schemeClr val="tx1"/>
                </a:solidFill>
                <a:latin typeface="Open Sans Light" pitchFamily="2" charset="0"/>
                <a:ea typeface="Open Sans Light" pitchFamily="2" charset="0"/>
                <a:cs typeface="Open Sans Light" pitchFamily="2" charset="0"/>
              </a:rPr>
              <a:t>With </a:t>
            </a:r>
            <a:r>
              <a:rPr lang="en-US" dirty="0">
                <a:solidFill>
                  <a:schemeClr val="bg2"/>
                </a:solidFill>
                <a:latin typeface="Open Sans SemiBold" pitchFamily="2" charset="0"/>
                <a:ea typeface="Open Sans SemiBold" pitchFamily="2" charset="0"/>
                <a:cs typeface="Open Sans SemiBold" pitchFamily="2" charset="0"/>
              </a:rPr>
              <a:t>YOLO</a:t>
            </a:r>
            <a:r>
              <a:rPr lang="en-US" i="1" dirty="0">
                <a:solidFill>
                  <a:schemeClr val="bg2"/>
                </a:solidFill>
                <a:latin typeface="Open Sans SemiBold" pitchFamily="2" charset="0"/>
                <a:ea typeface="Open Sans SemiBold" pitchFamily="2" charset="0"/>
                <a:cs typeface="Open Sans SemiBold" pitchFamily="2" charset="0"/>
              </a:rPr>
              <a:t>v</a:t>
            </a:r>
            <a:r>
              <a:rPr lang="en-US" dirty="0">
                <a:solidFill>
                  <a:schemeClr val="bg2"/>
                </a:solidFill>
                <a:latin typeface="Open Sans SemiBold" pitchFamily="2" charset="0"/>
                <a:ea typeface="Open Sans SemiBold" pitchFamily="2" charset="0"/>
                <a:cs typeface="Open Sans SemiBold" pitchFamily="2" charset="0"/>
              </a:rPr>
              <a:t>8</a:t>
            </a:r>
            <a:r>
              <a:rPr lang="en-US" dirty="0">
                <a:solidFill>
                  <a:schemeClr val="tx1"/>
                </a:solidFill>
                <a:latin typeface="Open Sans Light" pitchFamily="2" charset="0"/>
                <a:ea typeface="Open Sans Light" pitchFamily="2" charset="0"/>
                <a:cs typeface="Open Sans Light" pitchFamily="2" charset="0"/>
              </a:rPr>
              <a:t>, we could systematically analyze and test key hypotheses regarding:</a:t>
            </a:r>
          </a:p>
          <a:p>
            <a:pPr marL="0" indent="0">
              <a:buClr>
                <a:schemeClr val="tx1"/>
              </a:buClr>
              <a:buNone/>
            </a:pPr>
            <a:endParaRPr lang="en-US" dirty="0">
              <a:solidFill>
                <a:schemeClr val="tx1"/>
              </a:solidFill>
              <a:latin typeface="Open Sans Light" pitchFamily="2" charset="0"/>
              <a:ea typeface="Open Sans Light" pitchFamily="2" charset="0"/>
              <a:cs typeface="Open Sans Light" pitchFamily="2" charset="0"/>
            </a:endParaRP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model complexity</a:t>
            </a:r>
          </a:p>
          <a:p>
            <a:pPr marL="285750" indent="-285750">
              <a:buClr>
                <a:schemeClr val="tx1"/>
              </a:buClr>
            </a:pPr>
            <a:endParaRPr lang="en-US" dirty="0">
              <a:solidFill>
                <a:schemeClr val="tx1"/>
              </a:solidFill>
              <a:latin typeface="Open Sans Light" pitchFamily="2" charset="0"/>
              <a:ea typeface="Open Sans Light" pitchFamily="2" charset="0"/>
              <a:cs typeface="Open Sans Light" pitchFamily="2" charset="0"/>
            </a:endParaRP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Impact of spatial context and resolution</a:t>
            </a:r>
          </a:p>
          <a:p>
            <a:pPr marL="285750" indent="-285750">
              <a:buClr>
                <a:schemeClr val="tx1"/>
              </a:buClr>
            </a:pPr>
            <a:endParaRPr lang="en-US" dirty="0">
              <a:solidFill>
                <a:schemeClr val="tx1"/>
              </a:solidFill>
              <a:latin typeface="Open Sans Light" pitchFamily="2" charset="0"/>
              <a:ea typeface="Open Sans Light" pitchFamily="2" charset="0"/>
              <a:cs typeface="Open Sans Light" pitchFamily="2" charset="0"/>
            </a:endParaRP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Comparison of SAR images: </a:t>
            </a:r>
            <a:r>
              <a:rPr lang="en-US" dirty="0">
                <a:solidFill>
                  <a:schemeClr val="bg2"/>
                </a:solidFill>
                <a:latin typeface="Open Sans SemiBold" pitchFamily="2" charset="0"/>
                <a:ea typeface="Open Sans SemiBold" pitchFamily="2" charset="0"/>
                <a:cs typeface="Open Sans SemiBold" pitchFamily="2" charset="0"/>
              </a:rPr>
              <a:t>GRD</a:t>
            </a:r>
            <a:r>
              <a:rPr lang="en-US" dirty="0">
                <a:solidFill>
                  <a:schemeClr val="tx1"/>
                </a:solidFill>
                <a:latin typeface="Open Sans Light" pitchFamily="2" charset="0"/>
                <a:ea typeface="Open Sans Light" pitchFamily="2" charset="0"/>
                <a:cs typeface="Open Sans Light" pitchFamily="2" charset="0"/>
              </a:rPr>
              <a:t> vs. </a:t>
            </a:r>
            <a:r>
              <a:rPr lang="en-US" dirty="0">
                <a:solidFill>
                  <a:schemeClr val="bg2"/>
                </a:solidFill>
                <a:latin typeface="Open Sans SemiBold" pitchFamily="2" charset="0"/>
                <a:ea typeface="Open Sans SemiBold" pitchFamily="2" charset="0"/>
                <a:cs typeface="Open Sans SemiBold" pitchFamily="2" charset="0"/>
              </a:rPr>
              <a:t>CSI</a:t>
            </a:r>
          </a:p>
        </p:txBody>
      </p:sp>
    </p:spTree>
    <p:extLst>
      <p:ext uri="{BB962C8B-B14F-4D97-AF65-F5344CB8AC3E}">
        <p14:creationId xmlns:p14="http://schemas.microsoft.com/office/powerpoint/2010/main" val="1074553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8C9ED05B-B450-FA7C-F4EF-AD1357DD9C83}"/>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DFEBAC3C-045F-D018-2237-CEAA4CFCEDD4}"/>
              </a:ext>
            </a:extLst>
          </p:cNvPr>
          <p:cNvSpPr txBox="1">
            <a:spLocks noGrp="1"/>
          </p:cNvSpPr>
          <p:nvPr>
            <p:ph type="title"/>
          </p:nvPr>
        </p:nvSpPr>
        <p:spPr>
          <a:xfrm>
            <a:off x="741115" y="223373"/>
            <a:ext cx="7661769" cy="7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Model complexity</a:t>
            </a:r>
          </a:p>
        </p:txBody>
      </p:sp>
      <p:pic>
        <p:nvPicPr>
          <p:cNvPr id="3" name="Immagine 2" descr="Immagine che contiene testo, schermata, Diagramma, linea&#10;&#10;Il contenuto generato dall'IA potrebbe non essere corretto.">
            <a:extLst>
              <a:ext uri="{FF2B5EF4-FFF2-40B4-BE49-F238E27FC236}">
                <a16:creationId xmlns:a16="http://schemas.microsoft.com/office/drawing/2014/main" id="{68F7EAA9-5177-3371-1DF7-0170614EFD0B}"/>
              </a:ext>
            </a:extLst>
          </p:cNvPr>
          <p:cNvPicPr>
            <a:picLocks noChangeAspect="1"/>
          </p:cNvPicPr>
          <p:nvPr/>
        </p:nvPicPr>
        <p:blipFill>
          <a:blip r:embed="rId3"/>
          <a:stretch>
            <a:fillRect/>
          </a:stretch>
        </p:blipFill>
        <p:spPr>
          <a:xfrm>
            <a:off x="683023" y="2338074"/>
            <a:ext cx="3396462" cy="2547346"/>
          </a:xfrm>
          <a:prstGeom prst="rect">
            <a:avLst/>
          </a:prstGeom>
          <a:effectLst>
            <a:glow rad="101600">
              <a:schemeClr val="bg2">
                <a:alpha val="40000"/>
              </a:schemeClr>
            </a:glow>
          </a:effectLst>
        </p:spPr>
      </p:pic>
      <p:pic>
        <p:nvPicPr>
          <p:cNvPr id="5" name="Immagine 4" descr="Immagine che contiene testo, schermata, Diagramma, diagramma&#10;&#10;Il contenuto generato dall'IA potrebbe non essere corretto.">
            <a:extLst>
              <a:ext uri="{FF2B5EF4-FFF2-40B4-BE49-F238E27FC236}">
                <a16:creationId xmlns:a16="http://schemas.microsoft.com/office/drawing/2014/main" id="{19542701-ED2C-A73B-4322-74EC53918642}"/>
              </a:ext>
            </a:extLst>
          </p:cNvPr>
          <p:cNvPicPr>
            <a:picLocks noChangeAspect="1"/>
          </p:cNvPicPr>
          <p:nvPr/>
        </p:nvPicPr>
        <p:blipFill>
          <a:blip r:embed="rId4"/>
          <a:stretch>
            <a:fillRect/>
          </a:stretch>
        </p:blipFill>
        <p:spPr>
          <a:xfrm>
            <a:off x="5064517" y="1064401"/>
            <a:ext cx="3396462" cy="2547346"/>
          </a:xfrm>
          <a:prstGeom prst="rect">
            <a:avLst/>
          </a:prstGeom>
          <a:effectLst>
            <a:glow rad="101600">
              <a:schemeClr val="bg2">
                <a:alpha val="40000"/>
              </a:schemeClr>
            </a:glow>
          </a:effectLst>
        </p:spPr>
      </p:pic>
      <p:sp>
        <p:nvSpPr>
          <p:cNvPr id="6" name="Google Shape;2638;p62">
            <a:extLst>
              <a:ext uri="{FF2B5EF4-FFF2-40B4-BE49-F238E27FC236}">
                <a16:creationId xmlns:a16="http://schemas.microsoft.com/office/drawing/2014/main" id="{8FBAE330-19B2-00A7-CF28-26CFAC8333D0}"/>
              </a:ext>
            </a:extLst>
          </p:cNvPr>
          <p:cNvSpPr txBox="1"/>
          <p:nvPr/>
        </p:nvSpPr>
        <p:spPr>
          <a:xfrm>
            <a:off x="683011" y="1523603"/>
            <a:ext cx="2566364" cy="612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rgbClr val="F4F9FF"/>
                </a:solidFill>
                <a:latin typeface="Open Sans Light" pitchFamily="2" charset="0"/>
                <a:ea typeface="Open Sans Light" pitchFamily="2" charset="0"/>
                <a:cs typeface="Open Sans Light" pitchFamily="2" charset="0"/>
                <a:sym typeface="Barlow"/>
              </a:rPr>
              <a:t>Larger models demonstrated higher accuracy</a:t>
            </a:r>
          </a:p>
        </p:txBody>
      </p:sp>
      <p:sp>
        <p:nvSpPr>
          <p:cNvPr id="7" name="Google Shape;2639;p62">
            <a:extLst>
              <a:ext uri="{FF2B5EF4-FFF2-40B4-BE49-F238E27FC236}">
                <a16:creationId xmlns:a16="http://schemas.microsoft.com/office/drawing/2014/main" id="{E40B4E47-44D5-176C-9164-B8A4C8991B63}"/>
              </a:ext>
            </a:extLst>
          </p:cNvPr>
          <p:cNvSpPr txBox="1"/>
          <p:nvPr/>
        </p:nvSpPr>
        <p:spPr>
          <a:xfrm>
            <a:off x="683021" y="1068929"/>
            <a:ext cx="1935000" cy="5589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Accuracy</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8" name="Google Shape;2638;p62">
            <a:extLst>
              <a:ext uri="{FF2B5EF4-FFF2-40B4-BE49-F238E27FC236}">
                <a16:creationId xmlns:a16="http://schemas.microsoft.com/office/drawing/2014/main" id="{C6678496-DFBE-35B5-9DC8-4D8DF4F8A088}"/>
              </a:ext>
            </a:extLst>
          </p:cNvPr>
          <p:cNvSpPr txBox="1"/>
          <p:nvPr/>
        </p:nvSpPr>
        <p:spPr>
          <a:xfrm>
            <a:off x="5064516" y="4254323"/>
            <a:ext cx="2784083" cy="612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rgbClr val="F4F9FF"/>
                </a:solidFill>
                <a:latin typeface="Open Sans Light" pitchFamily="2" charset="0"/>
                <a:ea typeface="Open Sans Light" pitchFamily="2" charset="0"/>
                <a:cs typeface="Open Sans Light" pitchFamily="2" charset="0"/>
                <a:sym typeface="Barlow"/>
              </a:rPr>
              <a:t>Larger models showed signs of early training instability</a:t>
            </a:r>
          </a:p>
        </p:txBody>
      </p:sp>
      <p:sp>
        <p:nvSpPr>
          <p:cNvPr id="9" name="Google Shape;2639;p62">
            <a:extLst>
              <a:ext uri="{FF2B5EF4-FFF2-40B4-BE49-F238E27FC236}">
                <a16:creationId xmlns:a16="http://schemas.microsoft.com/office/drawing/2014/main" id="{37499B7C-4AEB-50A2-2168-992466E6DDF0}"/>
              </a:ext>
            </a:extLst>
          </p:cNvPr>
          <p:cNvSpPr txBox="1"/>
          <p:nvPr/>
        </p:nvSpPr>
        <p:spPr>
          <a:xfrm>
            <a:off x="5064527" y="3799649"/>
            <a:ext cx="1935000" cy="5589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Instability</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Tree>
    <p:extLst>
      <p:ext uri="{BB962C8B-B14F-4D97-AF65-F5344CB8AC3E}">
        <p14:creationId xmlns:p14="http://schemas.microsoft.com/office/powerpoint/2010/main" val="1337841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6060B7EF-C0AF-BC6D-7149-D56E79A0020C}"/>
            </a:ext>
          </a:extLst>
        </p:cNvPr>
        <p:cNvGrpSpPr/>
        <p:nvPr/>
      </p:nvGrpSpPr>
      <p:grpSpPr>
        <a:xfrm>
          <a:off x="0" y="0"/>
          <a:ext cx="0" cy="0"/>
          <a:chOff x="0" y="0"/>
          <a:chExt cx="0" cy="0"/>
        </a:xfrm>
      </p:grpSpPr>
      <p:pic>
        <p:nvPicPr>
          <p:cNvPr id="2" name="Immagine 1" descr="Immagine che contiene testo, schermata, diagramma, Diagramma&#10;&#10;Il contenuto generato dall'IA potrebbe non essere corretto.">
            <a:extLst>
              <a:ext uri="{FF2B5EF4-FFF2-40B4-BE49-F238E27FC236}">
                <a16:creationId xmlns:a16="http://schemas.microsoft.com/office/drawing/2014/main" id="{90FFE483-2807-012F-EF39-81C11EC8FBF0}"/>
              </a:ext>
            </a:extLst>
          </p:cNvPr>
          <p:cNvPicPr>
            <a:picLocks noChangeAspect="1"/>
          </p:cNvPicPr>
          <p:nvPr/>
        </p:nvPicPr>
        <p:blipFill>
          <a:blip r:embed="rId3"/>
          <a:stretch>
            <a:fillRect/>
          </a:stretch>
        </p:blipFill>
        <p:spPr>
          <a:xfrm>
            <a:off x="683011" y="1066051"/>
            <a:ext cx="3394260" cy="2545695"/>
          </a:xfrm>
          <a:prstGeom prst="rect">
            <a:avLst/>
          </a:prstGeom>
          <a:effectLst>
            <a:glow rad="101600">
              <a:schemeClr val="bg2">
                <a:alpha val="40000"/>
              </a:schemeClr>
            </a:glow>
          </a:effectLst>
        </p:spPr>
      </p:pic>
      <p:pic>
        <p:nvPicPr>
          <p:cNvPr id="11" name="Immagine 10" descr="Immagine che contiene testo, schermata, Diagramma, diagramma&#10;&#10;Il contenuto generato dall'IA potrebbe non essere corretto.">
            <a:extLst>
              <a:ext uri="{FF2B5EF4-FFF2-40B4-BE49-F238E27FC236}">
                <a16:creationId xmlns:a16="http://schemas.microsoft.com/office/drawing/2014/main" id="{E4DFA89B-BD75-EB1F-BF74-B4B547C4BAD2}"/>
              </a:ext>
            </a:extLst>
          </p:cNvPr>
          <p:cNvPicPr>
            <a:picLocks noChangeAspect="1"/>
          </p:cNvPicPr>
          <p:nvPr/>
        </p:nvPicPr>
        <p:blipFill>
          <a:blip r:embed="rId4"/>
          <a:stretch>
            <a:fillRect/>
          </a:stretch>
        </p:blipFill>
        <p:spPr>
          <a:xfrm>
            <a:off x="5065616" y="2338898"/>
            <a:ext cx="3394260" cy="2545695"/>
          </a:xfrm>
          <a:prstGeom prst="rect">
            <a:avLst/>
          </a:prstGeom>
          <a:effectLst>
            <a:glow rad="101600">
              <a:schemeClr val="bg2">
                <a:alpha val="40000"/>
              </a:schemeClr>
            </a:glow>
          </a:effectLst>
        </p:spPr>
      </p:pic>
      <p:sp>
        <p:nvSpPr>
          <p:cNvPr id="1102" name="Google Shape;1102;p39">
            <a:extLst>
              <a:ext uri="{FF2B5EF4-FFF2-40B4-BE49-F238E27FC236}">
                <a16:creationId xmlns:a16="http://schemas.microsoft.com/office/drawing/2014/main" id="{9A0F8845-6BF3-6675-6F73-47CCC6F520E4}"/>
              </a:ext>
            </a:extLst>
          </p:cNvPr>
          <p:cNvSpPr txBox="1">
            <a:spLocks noGrp="1"/>
          </p:cNvSpPr>
          <p:nvPr>
            <p:ph type="title"/>
          </p:nvPr>
        </p:nvSpPr>
        <p:spPr>
          <a:xfrm>
            <a:off x="741115" y="223373"/>
            <a:ext cx="7661769" cy="7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Impact of spatial context</a:t>
            </a:r>
          </a:p>
        </p:txBody>
      </p:sp>
      <p:sp>
        <p:nvSpPr>
          <p:cNvPr id="6" name="Google Shape;2638;p62">
            <a:extLst>
              <a:ext uri="{FF2B5EF4-FFF2-40B4-BE49-F238E27FC236}">
                <a16:creationId xmlns:a16="http://schemas.microsoft.com/office/drawing/2014/main" id="{D7232F4C-B13C-19BF-FFB9-4FA2800C54FB}"/>
              </a:ext>
            </a:extLst>
          </p:cNvPr>
          <p:cNvSpPr txBox="1"/>
          <p:nvPr/>
        </p:nvSpPr>
        <p:spPr>
          <a:xfrm>
            <a:off x="683001" y="4066420"/>
            <a:ext cx="2455044" cy="612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rgbClr val="F4F9FF"/>
                </a:solidFill>
                <a:latin typeface="Open Sans Light" pitchFamily="2" charset="0"/>
                <a:ea typeface="Open Sans Light" pitchFamily="2" charset="0"/>
                <a:cs typeface="Open Sans Light" pitchFamily="2" charset="0"/>
                <a:sym typeface="Barlow"/>
              </a:rPr>
              <a:t>Higher spatial context yield a better performance</a:t>
            </a:r>
          </a:p>
        </p:txBody>
      </p:sp>
      <p:sp>
        <p:nvSpPr>
          <p:cNvPr id="7" name="Google Shape;2639;p62">
            <a:extLst>
              <a:ext uri="{FF2B5EF4-FFF2-40B4-BE49-F238E27FC236}">
                <a16:creationId xmlns:a16="http://schemas.microsoft.com/office/drawing/2014/main" id="{663F94BD-FA75-AD48-E388-BF6B17D49565}"/>
              </a:ext>
            </a:extLst>
          </p:cNvPr>
          <p:cNvSpPr txBox="1"/>
          <p:nvPr/>
        </p:nvSpPr>
        <p:spPr>
          <a:xfrm>
            <a:off x="683011" y="3611746"/>
            <a:ext cx="1935000" cy="5589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Accuracy</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8" name="Google Shape;2638;p62">
            <a:extLst>
              <a:ext uri="{FF2B5EF4-FFF2-40B4-BE49-F238E27FC236}">
                <a16:creationId xmlns:a16="http://schemas.microsoft.com/office/drawing/2014/main" id="{5F87F5D4-5F06-0AC1-99FF-1260A0619156}"/>
              </a:ext>
            </a:extLst>
          </p:cNvPr>
          <p:cNvSpPr txBox="1"/>
          <p:nvPr/>
        </p:nvSpPr>
        <p:spPr>
          <a:xfrm>
            <a:off x="4995764" y="1427447"/>
            <a:ext cx="3546084" cy="612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rgbClr val="F4F9FF"/>
                </a:solidFill>
                <a:latin typeface="Open Sans Light" pitchFamily="2" charset="0"/>
                <a:ea typeface="Open Sans Light" pitchFamily="2" charset="0"/>
                <a:cs typeface="Open Sans Light" pitchFamily="2" charset="0"/>
                <a:sym typeface="Barlow"/>
              </a:rPr>
              <a:t>Larger patch make the objects relatively, </a:t>
            </a:r>
            <a:r>
              <a:rPr lang="en-US" dirty="0">
                <a:solidFill>
                  <a:schemeClr val="tx1"/>
                </a:solidFill>
                <a:latin typeface="Open Sans Light" pitchFamily="2" charset="0"/>
                <a:ea typeface="Open Sans Light" pitchFamily="2" charset="0"/>
                <a:cs typeface="Open Sans Light" pitchFamily="2" charset="0"/>
              </a:rPr>
              <a:t>making them harder to detect</a:t>
            </a:r>
            <a:endParaRPr lang="en-US" dirty="0">
              <a:solidFill>
                <a:srgbClr val="F4F9FF"/>
              </a:solidFill>
              <a:latin typeface="Open Sans Light" pitchFamily="2" charset="0"/>
              <a:ea typeface="Open Sans Light" pitchFamily="2" charset="0"/>
              <a:cs typeface="Open Sans Light" pitchFamily="2" charset="0"/>
              <a:sym typeface="Barlow"/>
            </a:endParaRPr>
          </a:p>
        </p:txBody>
      </p:sp>
      <p:sp>
        <p:nvSpPr>
          <p:cNvPr id="9" name="Google Shape;2639;p62">
            <a:extLst>
              <a:ext uri="{FF2B5EF4-FFF2-40B4-BE49-F238E27FC236}">
                <a16:creationId xmlns:a16="http://schemas.microsoft.com/office/drawing/2014/main" id="{11D41372-CD76-75EB-1B6C-64920DFE4724}"/>
              </a:ext>
            </a:extLst>
          </p:cNvPr>
          <p:cNvSpPr txBox="1"/>
          <p:nvPr/>
        </p:nvSpPr>
        <p:spPr>
          <a:xfrm>
            <a:off x="4995775" y="972773"/>
            <a:ext cx="1935000" cy="5589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Small objects</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Tree>
    <p:extLst>
      <p:ext uri="{BB962C8B-B14F-4D97-AF65-F5344CB8AC3E}">
        <p14:creationId xmlns:p14="http://schemas.microsoft.com/office/powerpoint/2010/main" val="42356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txBox="1">
            <a:spLocks noGrp="1"/>
          </p:cNvSpPr>
          <p:nvPr>
            <p:ph type="title"/>
          </p:nvPr>
        </p:nvSpPr>
        <p:spPr>
          <a:xfrm>
            <a:off x="1476706" y="578813"/>
            <a:ext cx="457156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SemiBold" pitchFamily="2" charset="0"/>
                <a:ea typeface="Open Sans SemiBold" pitchFamily="2" charset="0"/>
                <a:cs typeface="Open Sans SemiBold" pitchFamily="2" charset="0"/>
              </a:rPr>
              <a:t>Table of contents</a:t>
            </a:r>
            <a:endParaRPr dirty="0">
              <a:latin typeface="Open Sans SemiBold" pitchFamily="2" charset="0"/>
              <a:ea typeface="Open Sans SemiBold" pitchFamily="2" charset="0"/>
              <a:cs typeface="Open Sans SemiBold" pitchFamily="2" charset="0"/>
            </a:endParaRPr>
          </a:p>
        </p:txBody>
      </p:sp>
      <p:sp>
        <p:nvSpPr>
          <p:cNvPr id="398" name="Google Shape;398;p35"/>
          <p:cNvSpPr txBox="1">
            <a:spLocks noGrp="1"/>
          </p:cNvSpPr>
          <p:nvPr>
            <p:ph type="subTitle" idx="1"/>
          </p:nvPr>
        </p:nvSpPr>
        <p:spPr>
          <a:xfrm>
            <a:off x="1476718" y="2093133"/>
            <a:ext cx="2485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Open Sans Light" pitchFamily="2" charset="0"/>
                <a:ea typeface="Open Sans Light" pitchFamily="2" charset="0"/>
                <a:cs typeface="Open Sans Light" pitchFamily="2" charset="0"/>
              </a:rPr>
              <a:t>Applications of SAR, </a:t>
            </a:r>
            <a:r>
              <a:rPr lang="en-US" dirty="0">
                <a:latin typeface="Open Sans Light" pitchFamily="2" charset="0"/>
                <a:ea typeface="Open Sans Light" pitchFamily="2" charset="0"/>
                <a:cs typeface="Open Sans Light" pitchFamily="2" charset="0"/>
              </a:rPr>
              <a:t>Specific Challenges of SAR Images, Objective</a:t>
            </a:r>
            <a:endParaRPr dirty="0">
              <a:latin typeface="Open Sans Light" pitchFamily="2" charset="0"/>
              <a:ea typeface="Open Sans Light" pitchFamily="2" charset="0"/>
              <a:cs typeface="Open Sans Light" pitchFamily="2" charset="0"/>
            </a:endParaRPr>
          </a:p>
        </p:txBody>
      </p:sp>
      <p:sp>
        <p:nvSpPr>
          <p:cNvPr id="399" name="Google Shape;399;p35"/>
          <p:cNvSpPr txBox="1">
            <a:spLocks noGrp="1"/>
          </p:cNvSpPr>
          <p:nvPr>
            <p:ph type="subTitle" idx="2"/>
          </p:nvPr>
        </p:nvSpPr>
        <p:spPr>
          <a:xfrm>
            <a:off x="5181612" y="2093133"/>
            <a:ext cx="25838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Open Sans Light" pitchFamily="2" charset="0"/>
                <a:ea typeface="Open Sans Light" pitchFamily="2" charset="0"/>
                <a:cs typeface="Open Sans Light" pitchFamily="2" charset="0"/>
              </a:rPr>
              <a:t>ICEYE Satellite Images, Object </a:t>
            </a:r>
            <a:r>
              <a:rPr lang="it-IT" dirty="0" err="1">
                <a:latin typeface="Open Sans Light" pitchFamily="2" charset="0"/>
                <a:ea typeface="Open Sans Light" pitchFamily="2" charset="0"/>
                <a:cs typeface="Open Sans Light" pitchFamily="2" charset="0"/>
              </a:rPr>
              <a:t>Annotation</a:t>
            </a:r>
            <a:r>
              <a:rPr lang="it-IT" dirty="0">
                <a:latin typeface="Open Sans Light" pitchFamily="2" charset="0"/>
                <a:ea typeface="Open Sans Light" pitchFamily="2" charset="0"/>
                <a:cs typeface="Open Sans Light" pitchFamily="2" charset="0"/>
              </a:rPr>
              <a:t> and Challenges, Ground Truth Generation</a:t>
            </a:r>
            <a:endParaRPr dirty="0">
              <a:latin typeface="Open Sans Light" pitchFamily="2" charset="0"/>
              <a:ea typeface="Open Sans Light" pitchFamily="2" charset="0"/>
              <a:cs typeface="Open Sans Light" pitchFamily="2" charset="0"/>
            </a:endParaRPr>
          </a:p>
        </p:txBody>
      </p:sp>
      <p:sp>
        <p:nvSpPr>
          <p:cNvPr id="400" name="Google Shape;400;p35"/>
          <p:cNvSpPr txBox="1">
            <a:spLocks noGrp="1"/>
          </p:cNvSpPr>
          <p:nvPr>
            <p:ph type="subTitle" idx="3"/>
          </p:nvPr>
        </p:nvSpPr>
        <p:spPr>
          <a:xfrm>
            <a:off x="1476719" y="3799775"/>
            <a:ext cx="215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Open Sans Light" pitchFamily="2" charset="0"/>
                <a:ea typeface="Open Sans Light" pitchFamily="2" charset="0"/>
                <a:cs typeface="Open Sans Light" pitchFamily="2" charset="0"/>
              </a:rPr>
              <a:t>Yolo, Clay for Earth </a:t>
            </a:r>
            <a:r>
              <a:rPr lang="it-IT" dirty="0" err="1">
                <a:latin typeface="Open Sans Light" pitchFamily="2" charset="0"/>
                <a:ea typeface="Open Sans Light" pitchFamily="2" charset="0"/>
                <a:cs typeface="Open Sans Light" pitchFamily="2" charset="0"/>
              </a:rPr>
              <a:t>Observation</a:t>
            </a:r>
            <a:endParaRPr dirty="0">
              <a:latin typeface="Open Sans Light" pitchFamily="2" charset="0"/>
              <a:ea typeface="Open Sans Light" pitchFamily="2" charset="0"/>
              <a:cs typeface="Open Sans Light" pitchFamily="2" charset="0"/>
            </a:endParaRPr>
          </a:p>
        </p:txBody>
      </p:sp>
      <p:sp>
        <p:nvSpPr>
          <p:cNvPr id="401" name="Google Shape;401;p35"/>
          <p:cNvSpPr txBox="1">
            <a:spLocks noGrp="1"/>
          </p:cNvSpPr>
          <p:nvPr>
            <p:ph type="subTitle" idx="4"/>
          </p:nvPr>
        </p:nvSpPr>
        <p:spPr>
          <a:xfrm>
            <a:off x="5181612" y="3799775"/>
            <a:ext cx="215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latin typeface="Open Sans Light" pitchFamily="2" charset="0"/>
                <a:ea typeface="Open Sans Light" pitchFamily="2" charset="0"/>
                <a:cs typeface="Open Sans Light" pitchFamily="2" charset="0"/>
              </a:rPr>
              <a:t>Summary</a:t>
            </a:r>
            <a:r>
              <a:rPr lang="it-IT" dirty="0">
                <a:latin typeface="Open Sans Light" pitchFamily="2" charset="0"/>
                <a:ea typeface="Open Sans Light" pitchFamily="2" charset="0"/>
                <a:cs typeface="Open Sans Light" pitchFamily="2" charset="0"/>
              </a:rPr>
              <a:t> and Future </a:t>
            </a:r>
            <a:r>
              <a:rPr lang="it-IT" dirty="0" err="1">
                <a:latin typeface="Open Sans Light" pitchFamily="2" charset="0"/>
                <a:ea typeface="Open Sans Light" pitchFamily="2" charset="0"/>
                <a:cs typeface="Open Sans Light" pitchFamily="2" charset="0"/>
              </a:rPr>
              <a:t>Developments</a:t>
            </a:r>
            <a:endParaRPr dirty="0">
              <a:latin typeface="Open Sans Light" pitchFamily="2" charset="0"/>
              <a:ea typeface="Open Sans Light" pitchFamily="2" charset="0"/>
              <a:cs typeface="Open Sans Light" pitchFamily="2" charset="0"/>
            </a:endParaRPr>
          </a:p>
        </p:txBody>
      </p:sp>
      <p:sp>
        <p:nvSpPr>
          <p:cNvPr id="404" name="Google Shape;404;p35"/>
          <p:cNvSpPr txBox="1">
            <a:spLocks noGrp="1"/>
          </p:cNvSpPr>
          <p:nvPr>
            <p:ph type="title" idx="7"/>
          </p:nvPr>
        </p:nvSpPr>
        <p:spPr>
          <a:xfrm>
            <a:off x="1476706" y="1510525"/>
            <a:ext cx="576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Open Sans SemiBold" pitchFamily="2" charset="0"/>
                <a:ea typeface="Open Sans SemiBold" pitchFamily="2" charset="0"/>
                <a:cs typeface="Open Sans SemiBold" pitchFamily="2" charset="0"/>
              </a:rPr>
              <a:t>01</a:t>
            </a:r>
            <a:endParaRPr dirty="0">
              <a:latin typeface="Open Sans SemiBold" pitchFamily="2" charset="0"/>
              <a:ea typeface="Open Sans SemiBold" pitchFamily="2" charset="0"/>
              <a:cs typeface="Open Sans SemiBold" pitchFamily="2" charset="0"/>
            </a:endParaRPr>
          </a:p>
        </p:txBody>
      </p:sp>
      <p:sp>
        <p:nvSpPr>
          <p:cNvPr id="405" name="Google Shape;405;p35"/>
          <p:cNvSpPr txBox="1">
            <a:spLocks noGrp="1"/>
          </p:cNvSpPr>
          <p:nvPr>
            <p:ph type="title" idx="8"/>
          </p:nvPr>
        </p:nvSpPr>
        <p:spPr>
          <a:xfrm>
            <a:off x="1476706" y="3248850"/>
            <a:ext cx="576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Open Sans SemiBold" pitchFamily="2" charset="0"/>
                <a:ea typeface="Open Sans SemiBold" pitchFamily="2" charset="0"/>
                <a:cs typeface="Open Sans SemiBold" pitchFamily="2" charset="0"/>
              </a:rPr>
              <a:t>03</a:t>
            </a:r>
            <a:endParaRPr dirty="0">
              <a:latin typeface="Open Sans SemiBold" pitchFamily="2" charset="0"/>
              <a:ea typeface="Open Sans SemiBold" pitchFamily="2" charset="0"/>
              <a:cs typeface="Open Sans SemiBold" pitchFamily="2" charset="0"/>
            </a:endParaRPr>
          </a:p>
        </p:txBody>
      </p:sp>
      <p:sp>
        <p:nvSpPr>
          <p:cNvPr id="406" name="Google Shape;406;p35"/>
          <p:cNvSpPr txBox="1">
            <a:spLocks noGrp="1"/>
          </p:cNvSpPr>
          <p:nvPr>
            <p:ph type="title" idx="9"/>
          </p:nvPr>
        </p:nvSpPr>
        <p:spPr>
          <a:xfrm>
            <a:off x="5181600" y="1510525"/>
            <a:ext cx="576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Open Sans SemiBold" pitchFamily="2" charset="0"/>
                <a:ea typeface="Open Sans SemiBold" pitchFamily="2" charset="0"/>
                <a:cs typeface="Open Sans SemiBold" pitchFamily="2" charset="0"/>
              </a:rPr>
              <a:t>02</a:t>
            </a:r>
            <a:endParaRPr dirty="0">
              <a:latin typeface="Open Sans SemiBold" pitchFamily="2" charset="0"/>
              <a:ea typeface="Open Sans SemiBold" pitchFamily="2" charset="0"/>
              <a:cs typeface="Open Sans SemiBold" pitchFamily="2" charset="0"/>
            </a:endParaRPr>
          </a:p>
        </p:txBody>
      </p:sp>
      <p:sp>
        <p:nvSpPr>
          <p:cNvPr id="407" name="Google Shape;407;p35"/>
          <p:cNvSpPr txBox="1">
            <a:spLocks noGrp="1"/>
          </p:cNvSpPr>
          <p:nvPr>
            <p:ph type="title" idx="13"/>
          </p:nvPr>
        </p:nvSpPr>
        <p:spPr>
          <a:xfrm>
            <a:off x="5181600" y="3248850"/>
            <a:ext cx="576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Open Sans SemiBold" pitchFamily="2" charset="0"/>
                <a:ea typeface="Open Sans SemiBold" pitchFamily="2" charset="0"/>
                <a:cs typeface="Open Sans SemiBold" pitchFamily="2" charset="0"/>
              </a:rPr>
              <a:t>04</a:t>
            </a:r>
            <a:endParaRPr dirty="0">
              <a:latin typeface="Open Sans SemiBold" pitchFamily="2" charset="0"/>
              <a:ea typeface="Open Sans SemiBold" pitchFamily="2" charset="0"/>
              <a:cs typeface="Open Sans SemiBold" pitchFamily="2" charset="0"/>
            </a:endParaRPr>
          </a:p>
        </p:txBody>
      </p:sp>
      <p:sp>
        <p:nvSpPr>
          <p:cNvPr id="410" name="Google Shape;410;p35"/>
          <p:cNvSpPr txBox="1">
            <a:spLocks noGrp="1"/>
          </p:cNvSpPr>
          <p:nvPr>
            <p:ph type="subTitle" idx="16"/>
          </p:nvPr>
        </p:nvSpPr>
        <p:spPr>
          <a:xfrm>
            <a:off x="1966319" y="1405150"/>
            <a:ext cx="2094260" cy="7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err="1">
                <a:solidFill>
                  <a:schemeClr val="bg2"/>
                </a:solidFill>
                <a:latin typeface="Open Sans SemiBold" pitchFamily="2" charset="0"/>
                <a:ea typeface="Open Sans SemiBold" pitchFamily="2" charset="0"/>
                <a:cs typeface="Open Sans SemiBold" pitchFamily="2" charset="0"/>
              </a:rPr>
              <a:t>Introduction</a:t>
            </a:r>
            <a:r>
              <a:rPr lang="it-IT" dirty="0">
                <a:solidFill>
                  <a:schemeClr val="bg2"/>
                </a:solidFill>
                <a:latin typeface="Open Sans SemiBold" pitchFamily="2" charset="0"/>
                <a:ea typeface="Open Sans SemiBold" pitchFamily="2" charset="0"/>
                <a:cs typeface="Open Sans SemiBold" pitchFamily="2" charset="0"/>
              </a:rPr>
              <a:t> and </a:t>
            </a:r>
            <a:r>
              <a:rPr lang="it-IT" dirty="0" err="1">
                <a:solidFill>
                  <a:schemeClr val="bg2"/>
                </a:solidFill>
                <a:latin typeface="Open Sans SemiBold" pitchFamily="2" charset="0"/>
                <a:ea typeface="Open Sans SemiBold" pitchFamily="2" charset="0"/>
                <a:cs typeface="Open Sans SemiBold" pitchFamily="2" charset="0"/>
              </a:rPr>
              <a:t>Context</a:t>
            </a:r>
            <a:endParaRPr dirty="0">
              <a:solidFill>
                <a:schemeClr val="bg2"/>
              </a:solidFill>
              <a:latin typeface="Open Sans SemiBold" pitchFamily="2" charset="0"/>
              <a:ea typeface="Open Sans SemiBold" pitchFamily="2" charset="0"/>
              <a:cs typeface="Open Sans SemiBold" pitchFamily="2" charset="0"/>
            </a:endParaRPr>
          </a:p>
        </p:txBody>
      </p:sp>
      <p:sp>
        <p:nvSpPr>
          <p:cNvPr id="411" name="Google Shape;411;p35"/>
          <p:cNvSpPr txBox="1">
            <a:spLocks noGrp="1"/>
          </p:cNvSpPr>
          <p:nvPr>
            <p:ph type="subTitle" idx="17"/>
          </p:nvPr>
        </p:nvSpPr>
        <p:spPr>
          <a:xfrm>
            <a:off x="5671211" y="1405150"/>
            <a:ext cx="2094261" cy="7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bg2"/>
                </a:solidFill>
                <a:latin typeface="Open Sans SemiBold" pitchFamily="2" charset="0"/>
                <a:ea typeface="Open Sans SemiBold" pitchFamily="2" charset="0"/>
                <a:cs typeface="Open Sans SemiBold" pitchFamily="2" charset="0"/>
              </a:rPr>
              <a:t>Dataset and </a:t>
            </a:r>
            <a:r>
              <a:rPr lang="it-IT" dirty="0" err="1">
                <a:solidFill>
                  <a:schemeClr val="bg2"/>
                </a:solidFill>
                <a:latin typeface="Open Sans SemiBold" pitchFamily="2" charset="0"/>
                <a:ea typeface="Open Sans SemiBold" pitchFamily="2" charset="0"/>
                <a:cs typeface="Open Sans SemiBold" pitchFamily="2" charset="0"/>
              </a:rPr>
              <a:t>Preprocessing</a:t>
            </a:r>
            <a:endParaRPr dirty="0">
              <a:solidFill>
                <a:schemeClr val="bg2"/>
              </a:solidFill>
              <a:latin typeface="Open Sans SemiBold" pitchFamily="2" charset="0"/>
              <a:ea typeface="Open Sans SemiBold" pitchFamily="2" charset="0"/>
              <a:cs typeface="Open Sans SemiBold" pitchFamily="2" charset="0"/>
            </a:endParaRPr>
          </a:p>
        </p:txBody>
      </p:sp>
      <p:sp>
        <p:nvSpPr>
          <p:cNvPr id="413" name="Google Shape;413;p35"/>
          <p:cNvSpPr txBox="1">
            <a:spLocks noGrp="1"/>
          </p:cNvSpPr>
          <p:nvPr>
            <p:ph type="subTitle" idx="19"/>
          </p:nvPr>
        </p:nvSpPr>
        <p:spPr>
          <a:xfrm>
            <a:off x="1966319" y="3112775"/>
            <a:ext cx="1664400" cy="7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err="1">
                <a:solidFill>
                  <a:schemeClr val="bg2"/>
                </a:solidFill>
                <a:latin typeface="Open Sans SemiBold" pitchFamily="2" charset="0"/>
                <a:ea typeface="Open Sans SemiBold" pitchFamily="2" charset="0"/>
                <a:cs typeface="Open Sans SemiBold" pitchFamily="2" charset="0"/>
              </a:rPr>
              <a:t>Proposed</a:t>
            </a:r>
            <a:r>
              <a:rPr lang="it-IT" dirty="0">
                <a:solidFill>
                  <a:schemeClr val="bg2"/>
                </a:solidFill>
                <a:latin typeface="Open Sans SemiBold" pitchFamily="2" charset="0"/>
                <a:ea typeface="Open Sans SemiBold" pitchFamily="2" charset="0"/>
                <a:cs typeface="Open Sans SemiBold" pitchFamily="2" charset="0"/>
              </a:rPr>
              <a:t> Models</a:t>
            </a:r>
            <a:endParaRPr dirty="0">
              <a:solidFill>
                <a:schemeClr val="bg2"/>
              </a:solidFill>
              <a:latin typeface="Open Sans SemiBold" pitchFamily="2" charset="0"/>
              <a:ea typeface="Open Sans SemiBold" pitchFamily="2" charset="0"/>
              <a:cs typeface="Open Sans SemiBold" pitchFamily="2" charset="0"/>
            </a:endParaRPr>
          </a:p>
        </p:txBody>
      </p:sp>
      <p:sp>
        <p:nvSpPr>
          <p:cNvPr id="414" name="Google Shape;414;p35"/>
          <p:cNvSpPr txBox="1">
            <a:spLocks noGrp="1"/>
          </p:cNvSpPr>
          <p:nvPr>
            <p:ph type="subTitle" idx="20"/>
          </p:nvPr>
        </p:nvSpPr>
        <p:spPr>
          <a:xfrm>
            <a:off x="5671212" y="3112775"/>
            <a:ext cx="2274370" cy="7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err="1">
                <a:solidFill>
                  <a:schemeClr val="bg2"/>
                </a:solidFill>
                <a:latin typeface="Open Sans SemiBold" pitchFamily="2" charset="0"/>
                <a:ea typeface="Open Sans SemiBold" pitchFamily="2" charset="0"/>
                <a:cs typeface="Open Sans SemiBold" pitchFamily="2" charset="0"/>
              </a:rPr>
              <a:t>Conclusion</a:t>
            </a:r>
            <a:r>
              <a:rPr lang="it-IT" dirty="0">
                <a:solidFill>
                  <a:schemeClr val="bg2"/>
                </a:solidFill>
                <a:latin typeface="Open Sans SemiBold" pitchFamily="2" charset="0"/>
                <a:ea typeface="Open Sans SemiBold" pitchFamily="2" charset="0"/>
                <a:cs typeface="Open Sans SemiBold" pitchFamily="2" charset="0"/>
              </a:rPr>
              <a:t> and Future Work</a:t>
            </a:r>
            <a:endParaRPr dirty="0">
              <a:solidFill>
                <a:schemeClr val="bg2"/>
              </a:solidFill>
              <a:latin typeface="Open Sans SemiBold" pitchFamily="2" charset="0"/>
              <a:ea typeface="Open Sans SemiBold" pitchFamily="2" charset="0"/>
              <a:cs typeface="Open Sans SemiBold"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5735391A-C1CB-7D4C-372B-7A01B9FCC391}"/>
            </a:ext>
          </a:extLst>
        </p:cNvPr>
        <p:cNvGrpSpPr/>
        <p:nvPr/>
      </p:nvGrpSpPr>
      <p:grpSpPr>
        <a:xfrm>
          <a:off x="0" y="0"/>
          <a:ext cx="0" cy="0"/>
          <a:chOff x="0" y="0"/>
          <a:chExt cx="0" cy="0"/>
        </a:xfrm>
      </p:grpSpPr>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60BEFE27-1593-42AE-4C38-32CDCEC784C8}"/>
              </a:ext>
            </a:extLst>
          </p:cNvPr>
          <p:cNvPicPr>
            <a:picLocks noChangeAspect="1"/>
          </p:cNvPicPr>
          <p:nvPr/>
        </p:nvPicPr>
        <p:blipFill>
          <a:blip r:embed="rId3"/>
          <a:stretch>
            <a:fillRect/>
          </a:stretch>
        </p:blipFill>
        <p:spPr>
          <a:xfrm>
            <a:off x="5065618" y="1066052"/>
            <a:ext cx="3394260" cy="2545695"/>
          </a:xfrm>
          <a:prstGeom prst="rect">
            <a:avLst/>
          </a:prstGeom>
          <a:effectLst>
            <a:glow rad="101600">
              <a:schemeClr val="bg2">
                <a:alpha val="40000"/>
              </a:schemeClr>
            </a:glow>
          </a:effectLst>
        </p:spPr>
      </p:pic>
      <p:pic>
        <p:nvPicPr>
          <p:cNvPr id="3" name="Immagine 2" descr="Immagine che contiene testo, schermata, diagramma, linea&#10;&#10;Il contenuto generato dall'IA potrebbe non essere corretto.">
            <a:extLst>
              <a:ext uri="{FF2B5EF4-FFF2-40B4-BE49-F238E27FC236}">
                <a16:creationId xmlns:a16="http://schemas.microsoft.com/office/drawing/2014/main" id="{B981207E-FF29-38A1-23B0-D41735639E0B}"/>
              </a:ext>
            </a:extLst>
          </p:cNvPr>
          <p:cNvPicPr>
            <a:picLocks noChangeAspect="1"/>
          </p:cNvPicPr>
          <p:nvPr/>
        </p:nvPicPr>
        <p:blipFill>
          <a:blip r:embed="rId4"/>
          <a:stretch>
            <a:fillRect/>
          </a:stretch>
        </p:blipFill>
        <p:spPr>
          <a:xfrm>
            <a:off x="683011" y="2339725"/>
            <a:ext cx="3394260" cy="2545695"/>
          </a:xfrm>
          <a:prstGeom prst="rect">
            <a:avLst/>
          </a:prstGeom>
          <a:effectLst>
            <a:glow rad="101600">
              <a:schemeClr val="bg2">
                <a:alpha val="40000"/>
              </a:schemeClr>
            </a:glow>
          </a:effectLst>
        </p:spPr>
      </p:pic>
      <p:sp>
        <p:nvSpPr>
          <p:cNvPr id="1102" name="Google Shape;1102;p39">
            <a:extLst>
              <a:ext uri="{FF2B5EF4-FFF2-40B4-BE49-F238E27FC236}">
                <a16:creationId xmlns:a16="http://schemas.microsoft.com/office/drawing/2014/main" id="{E0DB897D-DC71-A91B-055D-86BDF7DB63A4}"/>
              </a:ext>
            </a:extLst>
          </p:cNvPr>
          <p:cNvSpPr txBox="1">
            <a:spLocks noGrp="1"/>
          </p:cNvSpPr>
          <p:nvPr>
            <p:ph type="title"/>
          </p:nvPr>
        </p:nvSpPr>
        <p:spPr>
          <a:xfrm>
            <a:off x="741115" y="223373"/>
            <a:ext cx="7661769" cy="7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Impact of resolution</a:t>
            </a:r>
          </a:p>
        </p:txBody>
      </p:sp>
      <p:sp>
        <p:nvSpPr>
          <p:cNvPr id="6" name="Google Shape;2638;p62">
            <a:extLst>
              <a:ext uri="{FF2B5EF4-FFF2-40B4-BE49-F238E27FC236}">
                <a16:creationId xmlns:a16="http://schemas.microsoft.com/office/drawing/2014/main" id="{B75BB65E-9865-8969-2096-5B69F75B3FEB}"/>
              </a:ext>
            </a:extLst>
          </p:cNvPr>
          <p:cNvSpPr txBox="1"/>
          <p:nvPr/>
        </p:nvSpPr>
        <p:spPr>
          <a:xfrm>
            <a:off x="683011" y="1523603"/>
            <a:ext cx="2455044" cy="612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rgbClr val="F4F9FF"/>
                </a:solidFill>
                <a:latin typeface="Open Sans Light" pitchFamily="2" charset="0"/>
                <a:ea typeface="Open Sans Light" pitchFamily="2" charset="0"/>
                <a:cs typeface="Open Sans Light" pitchFamily="2" charset="0"/>
                <a:sym typeface="Barlow"/>
              </a:rPr>
              <a:t>High resolution yield a better performance</a:t>
            </a:r>
          </a:p>
        </p:txBody>
      </p:sp>
      <p:sp>
        <p:nvSpPr>
          <p:cNvPr id="7" name="Google Shape;2639;p62">
            <a:extLst>
              <a:ext uri="{FF2B5EF4-FFF2-40B4-BE49-F238E27FC236}">
                <a16:creationId xmlns:a16="http://schemas.microsoft.com/office/drawing/2014/main" id="{ABFFF454-EE3C-94C2-4FEA-819D774735CE}"/>
              </a:ext>
            </a:extLst>
          </p:cNvPr>
          <p:cNvSpPr txBox="1"/>
          <p:nvPr/>
        </p:nvSpPr>
        <p:spPr>
          <a:xfrm>
            <a:off x="683021" y="1068929"/>
            <a:ext cx="1935000" cy="5589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Accuracy</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8" name="Google Shape;2638;p62">
            <a:extLst>
              <a:ext uri="{FF2B5EF4-FFF2-40B4-BE49-F238E27FC236}">
                <a16:creationId xmlns:a16="http://schemas.microsoft.com/office/drawing/2014/main" id="{346492C6-B249-4898-1430-2D00271CB939}"/>
              </a:ext>
            </a:extLst>
          </p:cNvPr>
          <p:cNvSpPr txBox="1"/>
          <p:nvPr/>
        </p:nvSpPr>
        <p:spPr>
          <a:xfrm>
            <a:off x="5064516" y="4254323"/>
            <a:ext cx="3546084" cy="612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chemeClr val="tx1"/>
                </a:solidFill>
                <a:latin typeface="Open Sans Light" pitchFamily="2" charset="0"/>
                <a:ea typeface="Open Sans Light" pitchFamily="2" charset="0"/>
                <a:cs typeface="Open Sans Light" pitchFamily="2" charset="0"/>
              </a:rPr>
              <a:t>High resolution causes prohibitive memory costs, requiring the image to be split into patches and reducing context</a:t>
            </a:r>
            <a:endParaRPr lang="en-US" dirty="0">
              <a:solidFill>
                <a:schemeClr val="tx1"/>
              </a:solidFill>
              <a:latin typeface="Open Sans Light" pitchFamily="2" charset="0"/>
              <a:ea typeface="Open Sans Light" pitchFamily="2" charset="0"/>
              <a:cs typeface="Open Sans Light" pitchFamily="2" charset="0"/>
              <a:sym typeface="Barlow"/>
            </a:endParaRPr>
          </a:p>
        </p:txBody>
      </p:sp>
      <p:sp>
        <p:nvSpPr>
          <p:cNvPr id="9" name="Google Shape;2639;p62">
            <a:extLst>
              <a:ext uri="{FF2B5EF4-FFF2-40B4-BE49-F238E27FC236}">
                <a16:creationId xmlns:a16="http://schemas.microsoft.com/office/drawing/2014/main" id="{6E1F7E87-F5E9-AB6B-5BD4-4294F9EB889C}"/>
              </a:ext>
            </a:extLst>
          </p:cNvPr>
          <p:cNvSpPr txBox="1"/>
          <p:nvPr/>
        </p:nvSpPr>
        <p:spPr>
          <a:xfrm>
            <a:off x="5064527" y="3799649"/>
            <a:ext cx="3137364" cy="5589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Computational cost</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Tree>
    <p:extLst>
      <p:ext uri="{BB962C8B-B14F-4D97-AF65-F5344CB8AC3E}">
        <p14:creationId xmlns:p14="http://schemas.microsoft.com/office/powerpoint/2010/main" val="246957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F52345EF-9B83-CCBF-D5C7-34756BA81F8D}"/>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84A97B26-7FA6-E6FA-59DE-2E7F551FFF31}"/>
              </a:ext>
            </a:extLst>
          </p:cNvPr>
          <p:cNvSpPr txBox="1">
            <a:spLocks noGrp="1"/>
          </p:cNvSpPr>
          <p:nvPr>
            <p:ph type="title"/>
          </p:nvPr>
        </p:nvSpPr>
        <p:spPr>
          <a:xfrm>
            <a:off x="741115" y="223373"/>
            <a:ext cx="7661769" cy="7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GRD and CSI Comparison</a:t>
            </a:r>
          </a:p>
        </p:txBody>
      </p:sp>
      <p:pic>
        <p:nvPicPr>
          <p:cNvPr id="8" name="Immagine 7" descr="Immagine che contiene schermata, luce&#10;&#10;Il contenuto generato dall'IA potrebbe non essere corretto.">
            <a:extLst>
              <a:ext uri="{FF2B5EF4-FFF2-40B4-BE49-F238E27FC236}">
                <a16:creationId xmlns:a16="http://schemas.microsoft.com/office/drawing/2014/main" id="{048485DF-4B89-42BC-7B89-2D58F40F0B5C}"/>
              </a:ext>
            </a:extLst>
          </p:cNvPr>
          <p:cNvPicPr>
            <a:picLocks noChangeAspect="1"/>
          </p:cNvPicPr>
          <p:nvPr/>
        </p:nvPicPr>
        <p:blipFill>
          <a:blip r:embed="rId3"/>
          <a:stretch>
            <a:fillRect/>
          </a:stretch>
        </p:blipFill>
        <p:spPr>
          <a:xfrm>
            <a:off x="4232418" y="1097537"/>
            <a:ext cx="4170466" cy="3822590"/>
          </a:xfrm>
          <a:prstGeom prst="rect">
            <a:avLst/>
          </a:prstGeom>
          <a:effectLst>
            <a:glow rad="101600">
              <a:schemeClr val="bg2">
                <a:alpha val="40000"/>
              </a:schemeClr>
            </a:glow>
          </a:effectLst>
        </p:spPr>
      </p:pic>
      <p:pic>
        <p:nvPicPr>
          <p:cNvPr id="10" name="Immagine 9" descr="Immagine che contiene linea, diagramma, Diagramma&#10;&#10;Il contenuto generato dall'IA potrebbe non essere corretto.">
            <a:extLst>
              <a:ext uri="{FF2B5EF4-FFF2-40B4-BE49-F238E27FC236}">
                <a16:creationId xmlns:a16="http://schemas.microsoft.com/office/drawing/2014/main" id="{8002CAF5-814E-EB4D-DD3C-B2EB54E9497C}"/>
              </a:ext>
            </a:extLst>
          </p:cNvPr>
          <p:cNvPicPr>
            <a:picLocks noChangeAspect="1"/>
          </p:cNvPicPr>
          <p:nvPr/>
        </p:nvPicPr>
        <p:blipFill>
          <a:blip r:embed="rId4"/>
          <a:stretch>
            <a:fillRect/>
          </a:stretch>
        </p:blipFill>
        <p:spPr>
          <a:xfrm>
            <a:off x="484908" y="1097537"/>
            <a:ext cx="3491151" cy="3822590"/>
          </a:xfrm>
          <a:prstGeom prst="rect">
            <a:avLst/>
          </a:prstGeom>
          <a:effectLst>
            <a:glow rad="101600">
              <a:schemeClr val="bg2">
                <a:alpha val="40000"/>
              </a:schemeClr>
            </a:glow>
          </a:effectLst>
        </p:spPr>
      </p:pic>
    </p:spTree>
    <p:extLst>
      <p:ext uri="{BB962C8B-B14F-4D97-AF65-F5344CB8AC3E}">
        <p14:creationId xmlns:p14="http://schemas.microsoft.com/office/powerpoint/2010/main" val="3564194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A1D26B68-A42B-0F52-3E56-4818261FAD6B}"/>
            </a:ext>
          </a:extLst>
        </p:cNvPr>
        <p:cNvGrpSpPr/>
        <p:nvPr/>
      </p:nvGrpSpPr>
      <p:grpSpPr>
        <a:xfrm>
          <a:off x="0" y="0"/>
          <a:ext cx="0" cy="0"/>
          <a:chOff x="0" y="0"/>
          <a:chExt cx="0" cy="0"/>
        </a:xfrm>
      </p:grpSpPr>
      <p:pic>
        <p:nvPicPr>
          <p:cNvPr id="2" name="Immagine 1" descr="Immagine che contiene testo, schermata, linea, Diagramma&#10;&#10;Il contenuto generato dall'IA potrebbe non essere corretto.">
            <a:extLst>
              <a:ext uri="{FF2B5EF4-FFF2-40B4-BE49-F238E27FC236}">
                <a16:creationId xmlns:a16="http://schemas.microsoft.com/office/drawing/2014/main" id="{FC54B61E-6FC8-1B03-AFE2-9C6DD55BABA8}"/>
              </a:ext>
            </a:extLst>
          </p:cNvPr>
          <p:cNvPicPr>
            <a:picLocks noChangeAspect="1"/>
          </p:cNvPicPr>
          <p:nvPr/>
        </p:nvPicPr>
        <p:blipFill>
          <a:blip r:embed="rId3"/>
          <a:stretch>
            <a:fillRect/>
          </a:stretch>
        </p:blipFill>
        <p:spPr>
          <a:xfrm>
            <a:off x="683011" y="1066050"/>
            <a:ext cx="3394260" cy="2545695"/>
          </a:xfrm>
          <a:prstGeom prst="rect">
            <a:avLst/>
          </a:prstGeom>
          <a:effectLst>
            <a:glow rad="101600">
              <a:schemeClr val="bg2">
                <a:alpha val="40000"/>
              </a:schemeClr>
            </a:glow>
          </a:effectLst>
        </p:spPr>
      </p:pic>
      <p:pic>
        <p:nvPicPr>
          <p:cNvPr id="11" name="Immagine 10" descr="Immagine che contiene testo, schermata, Diagramma, linea&#10;&#10;Il contenuto generato dall'IA potrebbe non essere corretto.">
            <a:extLst>
              <a:ext uri="{FF2B5EF4-FFF2-40B4-BE49-F238E27FC236}">
                <a16:creationId xmlns:a16="http://schemas.microsoft.com/office/drawing/2014/main" id="{AD706BEF-BC30-688E-4389-AC08CEF08269}"/>
              </a:ext>
            </a:extLst>
          </p:cNvPr>
          <p:cNvPicPr>
            <a:picLocks noChangeAspect="1"/>
          </p:cNvPicPr>
          <p:nvPr/>
        </p:nvPicPr>
        <p:blipFill>
          <a:blip r:embed="rId4"/>
          <a:stretch>
            <a:fillRect/>
          </a:stretch>
        </p:blipFill>
        <p:spPr>
          <a:xfrm>
            <a:off x="5066731" y="2338897"/>
            <a:ext cx="3394260" cy="2545695"/>
          </a:xfrm>
          <a:prstGeom prst="rect">
            <a:avLst/>
          </a:prstGeom>
          <a:effectLst>
            <a:glow rad="101600">
              <a:schemeClr val="bg2">
                <a:alpha val="40000"/>
              </a:schemeClr>
            </a:glow>
          </a:effectLst>
        </p:spPr>
      </p:pic>
      <p:sp>
        <p:nvSpPr>
          <p:cNvPr id="1102" name="Google Shape;1102;p39">
            <a:extLst>
              <a:ext uri="{FF2B5EF4-FFF2-40B4-BE49-F238E27FC236}">
                <a16:creationId xmlns:a16="http://schemas.microsoft.com/office/drawing/2014/main" id="{DD0AF10A-9C3A-345D-6CBE-DDEC5FC3CBF1}"/>
              </a:ext>
            </a:extLst>
          </p:cNvPr>
          <p:cNvSpPr txBox="1">
            <a:spLocks noGrp="1"/>
          </p:cNvSpPr>
          <p:nvPr>
            <p:ph type="title"/>
          </p:nvPr>
        </p:nvSpPr>
        <p:spPr>
          <a:xfrm>
            <a:off x="741115" y="223373"/>
            <a:ext cx="7661769" cy="7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GRD and CSI Comparison</a:t>
            </a:r>
          </a:p>
        </p:txBody>
      </p:sp>
      <p:sp>
        <p:nvSpPr>
          <p:cNvPr id="6" name="Google Shape;2638;p62">
            <a:extLst>
              <a:ext uri="{FF2B5EF4-FFF2-40B4-BE49-F238E27FC236}">
                <a16:creationId xmlns:a16="http://schemas.microsoft.com/office/drawing/2014/main" id="{E2219FFC-C402-968A-DC61-93EB8995FC70}"/>
              </a:ext>
            </a:extLst>
          </p:cNvPr>
          <p:cNvSpPr txBox="1"/>
          <p:nvPr/>
        </p:nvSpPr>
        <p:spPr>
          <a:xfrm>
            <a:off x="682999" y="4066419"/>
            <a:ext cx="2455044" cy="612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rgbClr val="F4F9FF"/>
                </a:solidFill>
                <a:latin typeface="Open Sans Light" pitchFamily="2" charset="0"/>
                <a:ea typeface="Open Sans Light" pitchFamily="2" charset="0"/>
                <a:cs typeface="Open Sans Light" pitchFamily="2" charset="0"/>
                <a:sym typeface="Barlow"/>
              </a:rPr>
              <a:t>No significant improvement using colors</a:t>
            </a:r>
          </a:p>
        </p:txBody>
      </p:sp>
      <p:sp>
        <p:nvSpPr>
          <p:cNvPr id="7" name="Google Shape;2639;p62">
            <a:extLst>
              <a:ext uri="{FF2B5EF4-FFF2-40B4-BE49-F238E27FC236}">
                <a16:creationId xmlns:a16="http://schemas.microsoft.com/office/drawing/2014/main" id="{598FBD82-2421-0102-0915-9EBE9892E358}"/>
              </a:ext>
            </a:extLst>
          </p:cNvPr>
          <p:cNvSpPr txBox="1"/>
          <p:nvPr/>
        </p:nvSpPr>
        <p:spPr>
          <a:xfrm>
            <a:off x="683009" y="3611745"/>
            <a:ext cx="1935000" cy="5589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Accuracy</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Tree>
    <p:extLst>
      <p:ext uri="{BB962C8B-B14F-4D97-AF65-F5344CB8AC3E}">
        <p14:creationId xmlns:p14="http://schemas.microsoft.com/office/powerpoint/2010/main" val="159939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D395CA12-BC80-DAF9-460E-6E780989B960}"/>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17428FB5-007F-10F3-E567-7FF4F6672714}"/>
              </a:ext>
            </a:extLst>
          </p:cNvPr>
          <p:cNvSpPr txBox="1">
            <a:spLocks noGrp="1"/>
          </p:cNvSpPr>
          <p:nvPr>
            <p:ph type="title"/>
          </p:nvPr>
        </p:nvSpPr>
        <p:spPr>
          <a:xfrm>
            <a:off x="470491" y="787428"/>
            <a:ext cx="5736345" cy="749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Transformer </a:t>
            </a:r>
            <a:br>
              <a:rPr lang="en-US" dirty="0">
                <a:solidFill>
                  <a:schemeClr val="bg2"/>
                </a:solidFill>
                <a:latin typeface="Open Sans SemiBold" pitchFamily="2" charset="0"/>
                <a:ea typeface="Open Sans SemiBold" pitchFamily="2" charset="0"/>
                <a:cs typeface="Open Sans SemiBold" pitchFamily="2" charset="0"/>
              </a:rPr>
            </a:br>
            <a:r>
              <a:rPr lang="en-US" dirty="0">
                <a:solidFill>
                  <a:schemeClr val="bg2"/>
                </a:solidFill>
                <a:latin typeface="Open Sans SemiBold" pitchFamily="2" charset="0"/>
                <a:ea typeface="Open Sans SemiBold" pitchFamily="2" charset="0"/>
                <a:cs typeface="Open Sans SemiBold" pitchFamily="2" charset="0"/>
              </a:rPr>
              <a:t>Model (Clay)</a:t>
            </a:r>
          </a:p>
        </p:txBody>
      </p:sp>
      <p:sp>
        <p:nvSpPr>
          <p:cNvPr id="3" name="Rectangle 2">
            <a:extLst>
              <a:ext uri="{FF2B5EF4-FFF2-40B4-BE49-F238E27FC236}">
                <a16:creationId xmlns:a16="http://schemas.microsoft.com/office/drawing/2014/main" id="{EFB7F88B-3771-0C66-74B6-A8968902DF76}"/>
              </a:ext>
            </a:extLst>
          </p:cNvPr>
          <p:cNvSpPr>
            <a:spLocks noGrp="1" noChangeArrowheads="1"/>
          </p:cNvSpPr>
          <p:nvPr>
            <p:ph type="subTitle" idx="4294967295"/>
          </p:nvPr>
        </p:nvSpPr>
        <p:spPr bwMode="auto">
          <a:xfrm>
            <a:off x="470491" y="1727697"/>
            <a:ext cx="460674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kumimoji="0" lang="it-IT" altLang="it-IT" sz="2000" b="1" i="0" u="none" strike="noStrike" cap="none" normalizeH="0" baseline="0" dirty="0">
                <a:ln>
                  <a:noFill/>
                </a:ln>
                <a:solidFill>
                  <a:schemeClr val="bg2"/>
                </a:solidFill>
                <a:effectLst/>
                <a:latin typeface="Open Sans SemiBold" pitchFamily="2" charset="0"/>
                <a:ea typeface="Open Sans SemiBold" pitchFamily="2" charset="0"/>
                <a:cs typeface="Open Sans SemiBold" pitchFamily="2" charset="0"/>
              </a:rPr>
              <a:t>Foundation Model for EO:</a:t>
            </a:r>
            <a:endParaRPr lang="it-IT" altLang="it-IT" sz="2000" dirty="0">
              <a:solidFill>
                <a:schemeClr val="bg2"/>
              </a:solidFill>
              <a:latin typeface="Open Sans SemiBold" pitchFamily="2" charset="0"/>
              <a:ea typeface="Open Sans SemiBold" pitchFamily="2" charset="0"/>
              <a:cs typeface="Open Sans SemiBold" pitchFamily="2" charset="0"/>
            </a:endParaRPr>
          </a:p>
          <a:p>
            <a:pPr marL="285750" indent="-285750" eaLnBrk="0" fontAlgn="base" hangingPunct="0">
              <a:lnSpc>
                <a:spcPct val="100000"/>
              </a:lnSpc>
              <a:spcBef>
                <a:spcPct val="0"/>
              </a:spcBef>
              <a:spcAft>
                <a:spcPct val="0"/>
              </a:spcAft>
              <a:buClrTx/>
              <a:buSzTx/>
            </a:pP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Built</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on a Vision Transformer framework </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specifically</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designed</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for Earth </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Observation</a:t>
            </a:r>
            <a:endParaRPr lang="it-IT" altLang="it-IT" dirty="0">
              <a:solidFill>
                <a:schemeClr val="tx1"/>
              </a:solidFill>
              <a:latin typeface="Open Sans Light" pitchFamily="2" charset="0"/>
              <a:ea typeface="Open Sans Light" pitchFamily="2" charset="0"/>
              <a:cs typeface="Open Sans Light" pitchFamily="2" charset="0"/>
            </a:endParaRPr>
          </a:p>
          <a:p>
            <a:pPr marL="285750" indent="-285750" eaLnBrk="0" fontAlgn="base" hangingPunct="0">
              <a:lnSpc>
                <a:spcPct val="100000"/>
              </a:lnSpc>
              <a:spcBef>
                <a:spcPct val="0"/>
              </a:spcBef>
              <a:spcAft>
                <a:spcPct val="0"/>
              </a:spcAft>
              <a:buClrTx/>
              <a:buSzTx/>
            </a:pPr>
            <a:endPar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it-IT" altLang="it-IT" sz="2000" b="1" i="0" u="none" strike="noStrike" cap="none" normalizeH="0" baseline="0" dirty="0" err="1">
                <a:ln>
                  <a:noFill/>
                </a:ln>
                <a:solidFill>
                  <a:schemeClr val="bg2"/>
                </a:solidFill>
                <a:effectLst/>
                <a:latin typeface="Open Sans SemiBold" pitchFamily="2" charset="0"/>
                <a:ea typeface="Open Sans SemiBold" pitchFamily="2" charset="0"/>
                <a:cs typeface="Open Sans SemiBold" pitchFamily="2" charset="0"/>
              </a:rPr>
              <a:t>Backbone</a:t>
            </a:r>
            <a:r>
              <a:rPr kumimoji="0" lang="it-IT" altLang="it-IT" sz="2000" b="1" i="0" u="none" strike="noStrike" cap="none" normalizeH="0" baseline="0" dirty="0">
                <a:ln>
                  <a:noFill/>
                </a:ln>
                <a:solidFill>
                  <a:schemeClr val="bg2"/>
                </a:solidFill>
                <a:effectLst/>
                <a:latin typeface="Open Sans SemiBold" pitchFamily="2" charset="0"/>
                <a:ea typeface="Open Sans SemiBold" pitchFamily="2" charset="0"/>
                <a:cs typeface="Open Sans SemiBold" pitchFamily="2" charset="0"/>
              </a:rPr>
              <a:t> for Object </a:t>
            </a:r>
            <a:r>
              <a:rPr kumimoji="0" lang="it-IT" altLang="it-IT" sz="2000" b="1" i="0" u="none" strike="noStrike" cap="none" normalizeH="0" baseline="0" dirty="0" err="1">
                <a:ln>
                  <a:noFill/>
                </a:ln>
                <a:solidFill>
                  <a:schemeClr val="bg2"/>
                </a:solidFill>
                <a:effectLst/>
                <a:latin typeface="Open Sans SemiBold" pitchFamily="2" charset="0"/>
                <a:ea typeface="Open Sans SemiBold" pitchFamily="2" charset="0"/>
                <a:cs typeface="Open Sans SemiBold" pitchFamily="2" charset="0"/>
              </a:rPr>
              <a:t>Detection</a:t>
            </a:r>
            <a:r>
              <a:rPr kumimoji="0" lang="it-IT" altLang="it-IT" sz="2000" b="1" i="0" u="none" strike="noStrike" cap="none" normalizeH="0" baseline="0" dirty="0">
                <a:ln>
                  <a:noFill/>
                </a:ln>
                <a:solidFill>
                  <a:schemeClr val="bg2"/>
                </a:solidFill>
                <a:effectLst/>
                <a:latin typeface="Open Sans SemiBold" pitchFamily="2" charset="0"/>
                <a:ea typeface="Open Sans SemiBold" pitchFamily="2" charset="0"/>
                <a:cs typeface="Open Sans SemiBold" pitchFamily="2" charset="0"/>
              </a:rPr>
              <a:t>:</a:t>
            </a:r>
            <a:endParaRPr lang="it-IT" altLang="it-IT" sz="2000" dirty="0">
              <a:solidFill>
                <a:schemeClr val="bg2"/>
              </a:solidFill>
              <a:latin typeface="Open Sans SemiBold" pitchFamily="2" charset="0"/>
              <a:ea typeface="Open Sans SemiBold" pitchFamily="2" charset="0"/>
              <a:cs typeface="Open Sans SemiBold" pitchFamily="2" charset="0"/>
            </a:endParaRPr>
          </a:p>
          <a:p>
            <a:pPr marL="285750" indent="-285750" eaLnBrk="0" fontAlgn="base" hangingPunct="0">
              <a:lnSpc>
                <a:spcPct val="100000"/>
              </a:lnSpc>
              <a:spcBef>
                <a:spcPct val="0"/>
              </a:spcBef>
              <a:spcAft>
                <a:spcPct val="0"/>
              </a:spcAft>
              <a:buClrTx/>
              <a:buSzTx/>
            </a:pP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Replaces</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conventional</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CNNs</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enabling</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multi-</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resolution</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processing</a:t>
            </a:r>
          </a:p>
          <a:p>
            <a:pPr marL="285750" indent="-285750" eaLnBrk="0" fontAlgn="base" hangingPunct="0">
              <a:lnSpc>
                <a:spcPct val="100000"/>
              </a:lnSpc>
              <a:spcBef>
                <a:spcPct val="0"/>
              </a:spcBef>
              <a:spcAft>
                <a:spcPct val="0"/>
              </a:spcAft>
              <a:buClrTx/>
              <a:buSzTx/>
            </a:pPr>
            <a:endPar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it-IT" altLang="it-IT" sz="2000" b="1" i="0" u="none" strike="noStrike" cap="none" normalizeH="0" baseline="0" dirty="0" err="1">
                <a:ln>
                  <a:noFill/>
                </a:ln>
                <a:solidFill>
                  <a:schemeClr val="bg2"/>
                </a:solidFill>
                <a:effectLst/>
                <a:latin typeface="Open Sans SemiBold" pitchFamily="2" charset="0"/>
                <a:ea typeface="Open Sans SemiBold" pitchFamily="2" charset="0"/>
                <a:cs typeface="Open Sans SemiBold" pitchFamily="2" charset="0"/>
              </a:rPr>
              <a:t>Unsupervised</a:t>
            </a:r>
            <a:r>
              <a:rPr kumimoji="0" lang="it-IT" altLang="it-IT" sz="2000" b="1" i="0" u="none" strike="noStrike" cap="none" normalizeH="0" baseline="0" dirty="0">
                <a:ln>
                  <a:noFill/>
                </a:ln>
                <a:solidFill>
                  <a:schemeClr val="bg2"/>
                </a:solidFill>
                <a:effectLst/>
                <a:latin typeface="Open Sans SemiBold" pitchFamily="2" charset="0"/>
                <a:ea typeface="Open Sans SemiBold" pitchFamily="2" charset="0"/>
                <a:cs typeface="Open Sans SemiBold" pitchFamily="2" charset="0"/>
              </a:rPr>
              <a:t> Training:</a:t>
            </a:r>
            <a:endParaRPr lang="it-IT" altLang="it-IT" sz="2000" dirty="0">
              <a:solidFill>
                <a:schemeClr val="bg2"/>
              </a:solidFill>
              <a:latin typeface="Open Sans SemiBold" pitchFamily="2" charset="0"/>
              <a:ea typeface="Open Sans SemiBold" pitchFamily="2" charset="0"/>
              <a:cs typeface="Open Sans SemiBold" pitchFamily="2" charset="0"/>
            </a:endParaRPr>
          </a:p>
          <a:p>
            <a:pPr marL="285750" indent="-285750" eaLnBrk="0" fontAlgn="base" hangingPunct="0">
              <a:lnSpc>
                <a:spcPct val="100000"/>
              </a:lnSpc>
              <a:spcBef>
                <a:spcPct val="0"/>
              </a:spcBef>
              <a:spcAft>
                <a:spcPct val="0"/>
              </a:spcAft>
              <a:buClrTx/>
              <a:buSzTx/>
            </a:pP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Reduces</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the challenges </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associated</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with </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complex</a:t>
            </a:r>
            <a:r>
              <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rPr>
              <a:t> </a:t>
            </a:r>
            <a:r>
              <a:rPr kumimoji="0" lang="it-IT" altLang="it-IT" b="0" i="0" u="none" strike="noStrike" cap="none" normalizeH="0" baseline="0" dirty="0" err="1">
                <a:ln>
                  <a:noFill/>
                </a:ln>
                <a:solidFill>
                  <a:schemeClr val="tx1"/>
                </a:solidFill>
                <a:effectLst/>
                <a:latin typeface="Open Sans Light" pitchFamily="2" charset="0"/>
                <a:ea typeface="Open Sans Light" pitchFamily="2" charset="0"/>
                <a:cs typeface="Open Sans Light" pitchFamily="2" charset="0"/>
              </a:rPr>
              <a:t>labeling</a:t>
            </a:r>
            <a:endParaRPr kumimoji="0" lang="it-IT" altLang="it-IT" b="0" i="0" u="none" strike="noStrike" cap="none" normalizeH="0" baseline="0" dirty="0">
              <a:ln>
                <a:noFill/>
              </a:ln>
              <a:solidFill>
                <a:schemeClr val="tx1"/>
              </a:solidFill>
              <a:effectLst/>
              <a:latin typeface="Open Sans Light" pitchFamily="2" charset="0"/>
              <a:ea typeface="Open Sans Light" pitchFamily="2" charset="0"/>
              <a:cs typeface="Open Sans Light" pitchFamily="2" charset="0"/>
            </a:endParaRPr>
          </a:p>
        </p:txBody>
      </p:sp>
      <p:pic>
        <p:nvPicPr>
          <p:cNvPr id="12" name="Immagine 11" descr="Immagine che contiene testo, schermata, diagramma&#10;&#10;Il contenuto generato dall'IA potrebbe non essere corretto.">
            <a:extLst>
              <a:ext uri="{FF2B5EF4-FFF2-40B4-BE49-F238E27FC236}">
                <a16:creationId xmlns:a16="http://schemas.microsoft.com/office/drawing/2014/main" id="{78798189-F55B-6B29-3969-27DDDB42B4BE}"/>
              </a:ext>
            </a:extLst>
          </p:cNvPr>
          <p:cNvPicPr>
            <a:picLocks noChangeAspect="1"/>
          </p:cNvPicPr>
          <p:nvPr/>
        </p:nvPicPr>
        <p:blipFill>
          <a:blip r:embed="rId3"/>
          <a:stretch>
            <a:fillRect/>
          </a:stretch>
        </p:blipFill>
        <p:spPr>
          <a:xfrm>
            <a:off x="5077231" y="338296"/>
            <a:ext cx="3450301" cy="4466908"/>
          </a:xfrm>
          <a:prstGeom prst="rect">
            <a:avLst/>
          </a:prstGeom>
        </p:spPr>
      </p:pic>
    </p:spTree>
    <p:extLst>
      <p:ext uri="{BB962C8B-B14F-4D97-AF65-F5344CB8AC3E}">
        <p14:creationId xmlns:p14="http://schemas.microsoft.com/office/powerpoint/2010/main" val="186893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0E1C1CCC-91D6-AA0B-1AF0-D498BDE2100D}"/>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DADBD20F-E4E1-811D-65D2-4A842FFC0E12}"/>
              </a:ext>
            </a:extLst>
          </p:cNvPr>
          <p:cNvSpPr txBox="1">
            <a:spLocks noGrp="1"/>
          </p:cNvSpPr>
          <p:nvPr>
            <p:ph type="title"/>
          </p:nvPr>
        </p:nvSpPr>
        <p:spPr>
          <a:xfrm>
            <a:off x="637025" y="2095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Detection </a:t>
            </a:r>
            <a:r>
              <a:rPr lang="en-US" dirty="0">
                <a:solidFill>
                  <a:srgbClr val="428AA8"/>
                </a:solidFill>
                <a:latin typeface="Open Sans SemiBold" pitchFamily="2" charset="0"/>
                <a:ea typeface="Open Sans SemiBold" pitchFamily="2" charset="0"/>
                <a:cs typeface="Open Sans SemiBold" pitchFamily="2" charset="0"/>
              </a:rPr>
              <a:t>Head</a:t>
            </a:r>
            <a:endParaRPr dirty="0">
              <a:solidFill>
                <a:srgbClr val="428AA8"/>
              </a:solidFill>
            </a:endParaRPr>
          </a:p>
        </p:txBody>
      </p:sp>
      <p:pic>
        <p:nvPicPr>
          <p:cNvPr id="14" name="Immagine 13" descr="Immagine che contiene testo, schermata, Carattere, numero&#10;&#10;Il contenuto generato dall'IA potrebbe non essere corretto.">
            <a:extLst>
              <a:ext uri="{FF2B5EF4-FFF2-40B4-BE49-F238E27FC236}">
                <a16:creationId xmlns:a16="http://schemas.microsoft.com/office/drawing/2014/main" id="{EF1D903F-2FE0-4E50-FF70-727609E6AA07}"/>
              </a:ext>
            </a:extLst>
          </p:cNvPr>
          <p:cNvPicPr>
            <a:picLocks noChangeAspect="1"/>
          </p:cNvPicPr>
          <p:nvPr/>
        </p:nvPicPr>
        <p:blipFill>
          <a:blip r:embed="rId3"/>
          <a:stretch>
            <a:fillRect/>
          </a:stretch>
        </p:blipFill>
        <p:spPr>
          <a:xfrm>
            <a:off x="443339" y="1136072"/>
            <a:ext cx="2476865" cy="3127664"/>
          </a:xfrm>
          <a:prstGeom prst="rect">
            <a:avLst/>
          </a:prstGeom>
        </p:spPr>
      </p:pic>
      <p:sp>
        <p:nvSpPr>
          <p:cNvPr id="15" name="Google Shape;2639;p62">
            <a:extLst>
              <a:ext uri="{FF2B5EF4-FFF2-40B4-BE49-F238E27FC236}">
                <a16:creationId xmlns:a16="http://schemas.microsoft.com/office/drawing/2014/main" id="{2CD025A4-3D19-57B2-27CF-6B32C64A7F56}"/>
              </a:ext>
            </a:extLst>
          </p:cNvPr>
          <p:cNvSpPr txBox="1"/>
          <p:nvPr/>
        </p:nvSpPr>
        <p:spPr>
          <a:xfrm>
            <a:off x="741217" y="4263736"/>
            <a:ext cx="1745674"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CSB Block</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pic>
        <p:nvPicPr>
          <p:cNvPr id="17" name="Immagine 16" descr="Immagine che contiene schermata, testo, Rettangolo, diagramma&#10;&#10;Il contenuto generato dall'IA potrebbe non essere corretto.">
            <a:extLst>
              <a:ext uri="{FF2B5EF4-FFF2-40B4-BE49-F238E27FC236}">
                <a16:creationId xmlns:a16="http://schemas.microsoft.com/office/drawing/2014/main" id="{34429F66-A8B4-338C-BF80-22561F0D2D55}"/>
              </a:ext>
            </a:extLst>
          </p:cNvPr>
          <p:cNvPicPr>
            <a:picLocks noChangeAspect="1"/>
          </p:cNvPicPr>
          <p:nvPr/>
        </p:nvPicPr>
        <p:blipFill>
          <a:blip r:embed="rId4"/>
          <a:stretch>
            <a:fillRect/>
          </a:stretch>
        </p:blipFill>
        <p:spPr>
          <a:xfrm>
            <a:off x="3605748" y="2916138"/>
            <a:ext cx="4575595" cy="1906498"/>
          </a:xfrm>
          <a:prstGeom prst="rect">
            <a:avLst/>
          </a:prstGeom>
        </p:spPr>
      </p:pic>
      <p:sp>
        <p:nvSpPr>
          <p:cNvPr id="18" name="Google Shape;2639;p62">
            <a:extLst>
              <a:ext uri="{FF2B5EF4-FFF2-40B4-BE49-F238E27FC236}">
                <a16:creationId xmlns:a16="http://schemas.microsoft.com/office/drawing/2014/main" id="{14F0ABF1-FE13-0CD2-776A-DDB12A4F3807}"/>
              </a:ext>
            </a:extLst>
          </p:cNvPr>
          <p:cNvSpPr txBox="1"/>
          <p:nvPr/>
        </p:nvSpPr>
        <p:spPr>
          <a:xfrm>
            <a:off x="3605748" y="994753"/>
            <a:ext cx="4575594"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Decouple Detection Head</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mc:AlternateContent xmlns:mc="http://schemas.openxmlformats.org/markup-compatibility/2006" xmlns:a14="http://schemas.microsoft.com/office/drawing/2010/main">
        <mc:Choice Requires="a14">
          <p:sp>
            <p:nvSpPr>
              <p:cNvPr id="19" name="Google Shape;2638;p62">
                <a:extLst>
                  <a:ext uri="{FF2B5EF4-FFF2-40B4-BE49-F238E27FC236}">
                    <a16:creationId xmlns:a16="http://schemas.microsoft.com/office/drawing/2014/main" id="{EB2D145B-75B5-EEA3-D087-09E933E3192C}"/>
                  </a:ext>
                </a:extLst>
              </p:cNvPr>
              <p:cNvSpPr txBox="1"/>
              <p:nvPr/>
            </p:nvSpPr>
            <p:spPr>
              <a:xfrm>
                <a:off x="3605748" y="1587197"/>
                <a:ext cx="4575594" cy="61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rgbClr val="F4F9FF"/>
                    </a:solidFill>
                    <a:latin typeface="Open Sans Light" pitchFamily="2" charset="0"/>
                    <a:ea typeface="Open Sans Light" pitchFamily="2" charset="0"/>
                    <a:cs typeface="Open Sans Light" pitchFamily="2" charset="0"/>
                    <a:sym typeface="Barlow"/>
                  </a:rPr>
                  <a:t>It can take in input the 2D feature maps (reshaped from [B, L, D] to [B, D, H, W]) generated by Clay.</a:t>
                </a:r>
              </a:p>
              <a:p>
                <a:pPr algn="ctr"/>
                <a:r>
                  <a:rPr lang="en-US" dirty="0">
                    <a:solidFill>
                      <a:schemeClr val="tx1"/>
                    </a:solidFill>
                    <a:latin typeface="Open Sans Light" pitchFamily="2" charset="0"/>
                    <a:ea typeface="Open Sans Light" pitchFamily="2" charset="0"/>
                    <a:cs typeface="Open Sans Light" pitchFamily="2" charset="0"/>
                  </a:rPr>
                  <a:t>It is divided in two branches: </a:t>
                </a:r>
                <a:r>
                  <a:rPr lang="it-IT" dirty="0">
                    <a:solidFill>
                      <a:schemeClr val="tx1"/>
                    </a:solidFill>
                    <a:latin typeface="Open Sans Light" pitchFamily="2" charset="0"/>
                    <a:ea typeface="Open Sans Light" pitchFamily="2" charset="0"/>
                    <a:cs typeface="Open Sans Light" pitchFamily="2" charset="0"/>
                  </a:rPr>
                  <a:t>the </a:t>
                </a:r>
                <a:r>
                  <a:rPr lang="it-IT" dirty="0" err="1">
                    <a:solidFill>
                      <a:schemeClr val="tx1"/>
                    </a:solidFill>
                    <a:latin typeface="Open Sans Light" pitchFamily="2" charset="0"/>
                    <a:ea typeface="Open Sans Light" pitchFamily="2" charset="0"/>
                    <a:cs typeface="Open Sans Light" pitchFamily="2" charset="0"/>
                  </a:rPr>
                  <a:t>regression</a:t>
                </a:r>
                <a:r>
                  <a:rPr lang="it-IT" dirty="0">
                    <a:solidFill>
                      <a:schemeClr val="tx1"/>
                    </a:solidFill>
                    <a:latin typeface="Open Sans Light" pitchFamily="2" charset="0"/>
                    <a:ea typeface="Open Sans Light" pitchFamily="2" charset="0"/>
                    <a:cs typeface="Open Sans Light" pitchFamily="2" charset="0"/>
                  </a:rPr>
                  <a:t> </a:t>
                </a:r>
                <a:r>
                  <a:rPr lang="it-IT" dirty="0" err="1">
                    <a:solidFill>
                      <a:schemeClr val="tx1"/>
                    </a:solidFill>
                    <a:latin typeface="Open Sans Light" pitchFamily="2" charset="0"/>
                    <a:ea typeface="Open Sans Light" pitchFamily="2" charset="0"/>
                    <a:cs typeface="Open Sans Light" pitchFamily="2" charset="0"/>
                  </a:rPr>
                  <a:t>branch</a:t>
                </a:r>
                <a:r>
                  <a:rPr lang="it-IT" dirty="0">
                    <a:solidFill>
                      <a:schemeClr val="tx1"/>
                    </a:solidFill>
                    <a:latin typeface="Open Sans Light" pitchFamily="2" charset="0"/>
                    <a:ea typeface="Open Sans Light" pitchFamily="2" charset="0"/>
                    <a:cs typeface="Open Sans Light" pitchFamily="2" charset="0"/>
                  </a:rPr>
                  <a:t> outputs </a:t>
                </a:r>
                <a14:m>
                  <m:oMath xmlns:m="http://schemas.openxmlformats.org/officeDocument/2006/math">
                    <m:r>
                      <a:rPr lang="it-IT" b="0" i="1" smtClean="0">
                        <a:solidFill>
                          <a:schemeClr val="bg2"/>
                        </a:solidFill>
                        <a:latin typeface="Cambria Math" panose="02040503050406030204" pitchFamily="18" charset="0"/>
                      </a:rPr>
                      <m:t>(</m:t>
                    </m:r>
                    <m:sSub>
                      <m:sSubPr>
                        <m:ctrlPr>
                          <a:rPr lang="it-IT" b="0" i="1" smtClean="0">
                            <a:solidFill>
                              <a:schemeClr val="bg2"/>
                            </a:solidFill>
                            <a:latin typeface="Cambria Math" panose="02040503050406030204" pitchFamily="18" charset="0"/>
                          </a:rPr>
                        </m:ctrlPr>
                      </m:sSubPr>
                      <m:e>
                        <m:r>
                          <a:rPr lang="it-IT" b="0" i="1" smtClean="0">
                            <a:solidFill>
                              <a:schemeClr val="bg2"/>
                            </a:solidFill>
                            <a:latin typeface="Cambria Math" panose="02040503050406030204" pitchFamily="18" charset="0"/>
                          </a:rPr>
                          <m:t>𝑥</m:t>
                        </m:r>
                      </m:e>
                      <m:sub>
                        <m:r>
                          <a:rPr lang="it-IT" b="0" i="1" smtClean="0">
                            <a:solidFill>
                              <a:schemeClr val="bg2"/>
                            </a:solidFill>
                            <a:latin typeface="Cambria Math" panose="02040503050406030204" pitchFamily="18" charset="0"/>
                          </a:rPr>
                          <m:t>𝑐</m:t>
                        </m:r>
                      </m:sub>
                    </m:sSub>
                    <m:r>
                      <a:rPr lang="it-IT" b="0" i="1" smtClean="0">
                        <a:solidFill>
                          <a:schemeClr val="bg2"/>
                        </a:solidFill>
                        <a:latin typeface="Cambria Math" panose="02040503050406030204" pitchFamily="18" charset="0"/>
                      </a:rPr>
                      <m:t>,</m:t>
                    </m:r>
                    <m:sSub>
                      <m:sSubPr>
                        <m:ctrlPr>
                          <a:rPr lang="it-IT" b="0" i="1" smtClean="0">
                            <a:solidFill>
                              <a:schemeClr val="bg2"/>
                            </a:solidFill>
                            <a:latin typeface="Cambria Math" panose="02040503050406030204" pitchFamily="18" charset="0"/>
                          </a:rPr>
                        </m:ctrlPr>
                      </m:sSubPr>
                      <m:e>
                        <m:r>
                          <a:rPr lang="it-IT" b="0" i="1" smtClean="0">
                            <a:solidFill>
                              <a:schemeClr val="bg2"/>
                            </a:solidFill>
                            <a:latin typeface="Cambria Math" panose="02040503050406030204" pitchFamily="18" charset="0"/>
                          </a:rPr>
                          <m:t>𝑦</m:t>
                        </m:r>
                      </m:e>
                      <m:sub>
                        <m:r>
                          <a:rPr lang="it-IT" b="0" i="1" smtClean="0">
                            <a:solidFill>
                              <a:schemeClr val="bg2"/>
                            </a:solidFill>
                            <a:latin typeface="Cambria Math" panose="02040503050406030204" pitchFamily="18" charset="0"/>
                          </a:rPr>
                          <m:t>𝑐</m:t>
                        </m:r>
                      </m:sub>
                    </m:sSub>
                    <m:r>
                      <a:rPr lang="it-IT" b="0" i="1" smtClean="0">
                        <a:solidFill>
                          <a:schemeClr val="bg2"/>
                        </a:solidFill>
                        <a:latin typeface="Cambria Math" panose="02040503050406030204" pitchFamily="18" charset="0"/>
                      </a:rPr>
                      <m:t>,</m:t>
                    </m:r>
                    <m:r>
                      <a:rPr lang="it-IT" b="0" i="1" smtClean="0">
                        <a:solidFill>
                          <a:schemeClr val="bg2"/>
                        </a:solidFill>
                        <a:latin typeface="Cambria Math" panose="02040503050406030204" pitchFamily="18" charset="0"/>
                      </a:rPr>
                      <m:t>𝑤</m:t>
                    </m:r>
                    <m:r>
                      <a:rPr lang="it-IT" b="0" i="1" smtClean="0">
                        <a:solidFill>
                          <a:schemeClr val="bg2"/>
                        </a:solidFill>
                        <a:latin typeface="Cambria Math" panose="02040503050406030204" pitchFamily="18" charset="0"/>
                      </a:rPr>
                      <m:t>,</m:t>
                    </m:r>
                    <m:r>
                      <a:rPr lang="it-IT" b="0" i="1" smtClean="0">
                        <a:solidFill>
                          <a:schemeClr val="bg2"/>
                        </a:solidFill>
                        <a:latin typeface="Cambria Math" panose="02040503050406030204" pitchFamily="18" charset="0"/>
                      </a:rPr>
                      <m:t>h</m:t>
                    </m:r>
                    <m:r>
                      <a:rPr lang="it-IT" b="0" i="1" smtClean="0">
                        <a:solidFill>
                          <a:schemeClr val="bg2"/>
                        </a:solidFill>
                        <a:latin typeface="Cambria Math" panose="02040503050406030204" pitchFamily="18" charset="0"/>
                      </a:rPr>
                      <m:t>,</m:t>
                    </m:r>
                    <m:r>
                      <a:rPr lang="it-IT" b="0" i="1" smtClean="0">
                        <a:solidFill>
                          <a:schemeClr val="bg2"/>
                        </a:solidFill>
                        <a:latin typeface="Cambria Math" panose="02040503050406030204" pitchFamily="18" charset="0"/>
                      </a:rPr>
                      <m:t>𝑜𝑏𝑗</m:t>
                    </m:r>
                    <m:r>
                      <a:rPr lang="it-IT" b="0" i="1" smtClean="0">
                        <a:solidFill>
                          <a:schemeClr val="bg2"/>
                        </a:solidFill>
                        <a:latin typeface="Cambria Math" panose="02040503050406030204" pitchFamily="18" charset="0"/>
                      </a:rPr>
                      <m:t> </m:t>
                    </m:r>
                    <m:r>
                      <a:rPr lang="it-IT" b="0" i="1" smtClean="0">
                        <a:solidFill>
                          <a:schemeClr val="bg2"/>
                        </a:solidFill>
                        <a:latin typeface="Cambria Math" panose="02040503050406030204" pitchFamily="18" charset="0"/>
                      </a:rPr>
                      <m:t>𝑠𝑐𝑜𝑟𝑒</m:t>
                    </m:r>
                    <m:r>
                      <a:rPr lang="it-IT" b="0" i="1" smtClean="0">
                        <a:solidFill>
                          <a:schemeClr val="bg2"/>
                        </a:solidFill>
                        <a:latin typeface="Cambria Math" panose="02040503050406030204" pitchFamily="18" charset="0"/>
                      </a:rPr>
                      <m:t>)</m:t>
                    </m:r>
                  </m:oMath>
                </a14:m>
                <a:r>
                  <a:rPr lang="it-IT" dirty="0">
                    <a:solidFill>
                      <a:schemeClr val="bg2"/>
                    </a:solidFill>
                    <a:latin typeface="Open Sans Light" pitchFamily="2" charset="0"/>
                    <a:ea typeface="Open Sans Light" pitchFamily="2" charset="0"/>
                    <a:cs typeface="Open Sans Light" pitchFamily="2" charset="0"/>
                  </a:rPr>
                  <a:t> </a:t>
                </a:r>
                <a:r>
                  <a:rPr lang="it-IT" dirty="0">
                    <a:solidFill>
                      <a:schemeClr val="tx1"/>
                    </a:solidFill>
                    <a:latin typeface="Open Sans Light" pitchFamily="2" charset="0"/>
                    <a:ea typeface="Open Sans Light" pitchFamily="2" charset="0"/>
                    <a:cs typeface="Open Sans Light" pitchFamily="2" charset="0"/>
                  </a:rPr>
                  <a:t>while the </a:t>
                </a:r>
                <a:r>
                  <a:rPr lang="it-IT" dirty="0" err="1">
                    <a:solidFill>
                      <a:schemeClr val="tx1"/>
                    </a:solidFill>
                    <a:latin typeface="Open Sans Light" pitchFamily="2" charset="0"/>
                    <a:ea typeface="Open Sans Light" pitchFamily="2" charset="0"/>
                    <a:cs typeface="Open Sans Light" pitchFamily="2" charset="0"/>
                  </a:rPr>
                  <a:t>classification</a:t>
                </a:r>
                <a:r>
                  <a:rPr lang="it-IT" dirty="0">
                    <a:solidFill>
                      <a:schemeClr val="tx1"/>
                    </a:solidFill>
                    <a:latin typeface="Open Sans Light" pitchFamily="2" charset="0"/>
                    <a:ea typeface="Open Sans Light" pitchFamily="2" charset="0"/>
                    <a:cs typeface="Open Sans Light" pitchFamily="2" charset="0"/>
                  </a:rPr>
                  <a:t> </a:t>
                </a:r>
                <a:r>
                  <a:rPr lang="it-IT" dirty="0" err="1">
                    <a:solidFill>
                      <a:schemeClr val="tx1"/>
                    </a:solidFill>
                    <a:latin typeface="Open Sans Light" pitchFamily="2" charset="0"/>
                    <a:ea typeface="Open Sans Light" pitchFamily="2" charset="0"/>
                    <a:cs typeface="Open Sans Light" pitchFamily="2" charset="0"/>
                  </a:rPr>
                  <a:t>branch</a:t>
                </a:r>
                <a:r>
                  <a:rPr lang="it-IT" dirty="0">
                    <a:solidFill>
                      <a:schemeClr val="tx1"/>
                    </a:solidFill>
                    <a:latin typeface="Open Sans Light" pitchFamily="2" charset="0"/>
                    <a:ea typeface="Open Sans Light" pitchFamily="2" charset="0"/>
                    <a:cs typeface="Open Sans Light" pitchFamily="2" charset="0"/>
                  </a:rPr>
                  <a:t> outputs </a:t>
                </a:r>
                <a14:m>
                  <m:oMath xmlns:m="http://schemas.openxmlformats.org/officeDocument/2006/math">
                    <m:r>
                      <a:rPr lang="it-IT" b="0" i="0" smtClean="0">
                        <a:solidFill>
                          <a:schemeClr val="bg2"/>
                        </a:solidFill>
                        <a:latin typeface="Cambria Math" panose="02040503050406030204" pitchFamily="18" charset="0"/>
                      </a:rPr>
                      <m:t>(</m:t>
                    </m:r>
                    <m:r>
                      <a:rPr lang="it-IT" b="0" i="1" smtClean="0">
                        <a:solidFill>
                          <a:schemeClr val="bg2"/>
                        </a:solidFill>
                        <a:latin typeface="Cambria Math" panose="02040503050406030204" pitchFamily="18" charset="0"/>
                      </a:rPr>
                      <m:t>𝑛𝑢𝑚</m:t>
                    </m:r>
                    <m:r>
                      <a:rPr lang="it-IT" b="0" i="1" smtClean="0">
                        <a:solidFill>
                          <a:schemeClr val="bg2"/>
                        </a:solidFill>
                        <a:latin typeface="Cambria Math" panose="02040503050406030204" pitchFamily="18" charset="0"/>
                      </a:rPr>
                      <m:t> </m:t>
                    </m:r>
                    <m:r>
                      <a:rPr lang="it-IT" b="0" i="1" smtClean="0">
                        <a:solidFill>
                          <a:schemeClr val="bg2"/>
                        </a:solidFill>
                        <a:latin typeface="Cambria Math" panose="02040503050406030204" pitchFamily="18" charset="0"/>
                      </a:rPr>
                      <m:t>𝑐𝑙𝑎𝑠𝑠</m:t>
                    </m:r>
                    <m:r>
                      <a:rPr lang="it-IT" b="0" i="1" smtClean="0">
                        <a:solidFill>
                          <a:schemeClr val="bg2"/>
                        </a:solidFill>
                        <a:latin typeface="Cambria Math" panose="02040503050406030204" pitchFamily="18" charset="0"/>
                      </a:rPr>
                      <m:t>∗</m:t>
                    </m:r>
                    <m:r>
                      <a:rPr lang="it-IT" b="0" i="1" smtClean="0">
                        <a:solidFill>
                          <a:schemeClr val="bg2"/>
                        </a:solidFill>
                        <a:latin typeface="Cambria Math" panose="02040503050406030204" pitchFamily="18" charset="0"/>
                      </a:rPr>
                      <m:t>𝑐𝑙𝑎𝑠𝑠</m:t>
                    </m:r>
                    <m:r>
                      <a:rPr lang="it-IT" b="0" i="1" smtClean="0">
                        <a:solidFill>
                          <a:schemeClr val="bg2"/>
                        </a:solidFill>
                        <a:latin typeface="Cambria Math" panose="02040503050406030204" pitchFamily="18" charset="0"/>
                      </a:rPr>
                      <m:t> </m:t>
                    </m:r>
                    <m:r>
                      <a:rPr lang="it-IT" b="0" i="1" smtClean="0">
                        <a:solidFill>
                          <a:schemeClr val="bg2"/>
                        </a:solidFill>
                        <a:latin typeface="Cambria Math" panose="02040503050406030204" pitchFamily="18" charset="0"/>
                      </a:rPr>
                      <m:t>𝑠𝑐𝑜𝑟𝑒</m:t>
                    </m:r>
                    <m:r>
                      <a:rPr lang="it-IT" b="0" i="1" smtClean="0">
                        <a:solidFill>
                          <a:schemeClr val="bg2"/>
                        </a:solidFill>
                        <a:latin typeface="Cambria Math" panose="02040503050406030204" pitchFamily="18" charset="0"/>
                      </a:rPr>
                      <m:t>)</m:t>
                    </m:r>
                  </m:oMath>
                </a14:m>
                <a:endParaRPr lang="en-US" dirty="0">
                  <a:solidFill>
                    <a:schemeClr val="tx1"/>
                  </a:solidFill>
                  <a:latin typeface="Open Sans Light" pitchFamily="2" charset="0"/>
                  <a:ea typeface="Open Sans Light" pitchFamily="2" charset="0"/>
                  <a:cs typeface="Open Sans Light" pitchFamily="2" charset="0"/>
                </a:endParaRPr>
              </a:p>
            </p:txBody>
          </p:sp>
        </mc:Choice>
        <mc:Fallback xmlns="">
          <p:sp>
            <p:nvSpPr>
              <p:cNvPr id="19" name="Google Shape;2638;p62">
                <a:extLst>
                  <a:ext uri="{FF2B5EF4-FFF2-40B4-BE49-F238E27FC236}">
                    <a16:creationId xmlns:a16="http://schemas.microsoft.com/office/drawing/2014/main" id="{EB2D145B-75B5-EEA3-D087-09E933E3192C}"/>
                  </a:ext>
                </a:extLst>
              </p:cNvPr>
              <p:cNvSpPr txBox="1">
                <a:spLocks noRot="1" noChangeAspect="1" noMove="1" noResize="1" noEditPoints="1" noAdjustHandles="1" noChangeArrowheads="1" noChangeShapeType="1" noTextEdit="1"/>
              </p:cNvSpPr>
              <p:nvPr/>
            </p:nvSpPr>
            <p:spPr>
              <a:xfrm>
                <a:off x="3605748" y="1587197"/>
                <a:ext cx="4575594" cy="612000"/>
              </a:xfrm>
              <a:prstGeom prst="rect">
                <a:avLst/>
              </a:prstGeom>
              <a:blipFill>
                <a:blip r:embed="rId5"/>
                <a:stretch>
                  <a:fillRect b="-115842"/>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2787212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FB1D3841-720D-DFB2-0194-F070687088C3}"/>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B9869358-58B0-F53F-7A08-84750C5E60C8}"/>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Loss</a:t>
            </a:r>
            <a:endParaRPr dirty="0"/>
          </a:p>
        </p:txBody>
      </p:sp>
      <p:sp>
        <p:nvSpPr>
          <p:cNvPr id="2" name="Google Shape;1103;p39">
            <a:extLst>
              <a:ext uri="{FF2B5EF4-FFF2-40B4-BE49-F238E27FC236}">
                <a16:creationId xmlns:a16="http://schemas.microsoft.com/office/drawing/2014/main" id="{77B2DEF2-76AA-E681-EACE-5F1D92C8C0EC}"/>
              </a:ext>
            </a:extLst>
          </p:cNvPr>
          <p:cNvSpPr txBox="1">
            <a:spLocks/>
          </p:cNvSpPr>
          <p:nvPr/>
        </p:nvSpPr>
        <p:spPr>
          <a:xfrm>
            <a:off x="713225" y="1249209"/>
            <a:ext cx="5881460" cy="2645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0" indent="0">
              <a:buClr>
                <a:schemeClr val="tx1"/>
              </a:buClr>
              <a:buFont typeface="Barlow"/>
              <a:buNone/>
            </a:pPr>
            <a:r>
              <a:rPr lang="en-US" sz="2000" dirty="0" err="1">
                <a:solidFill>
                  <a:schemeClr val="bg2"/>
                </a:solidFill>
                <a:latin typeface="Open Sans SemiBold" pitchFamily="2" charset="0"/>
                <a:ea typeface="Open Sans SemiBold" pitchFamily="2" charset="0"/>
                <a:cs typeface="Open Sans SemiBold" pitchFamily="2" charset="0"/>
              </a:rPr>
              <a:t>Objectness</a:t>
            </a:r>
            <a:r>
              <a:rPr lang="en-US" sz="2000" dirty="0">
                <a:solidFill>
                  <a:schemeClr val="bg2"/>
                </a:solidFill>
                <a:latin typeface="Open Sans SemiBold" pitchFamily="2" charset="0"/>
                <a:ea typeface="Open Sans SemiBold" pitchFamily="2" charset="0"/>
                <a:cs typeface="Open Sans SemiBold" pitchFamily="2" charset="0"/>
              </a:rPr>
              <a:t> Loss</a:t>
            </a:r>
          </a:p>
          <a:p>
            <a:pPr marL="0" indent="0">
              <a:buClr>
                <a:schemeClr val="tx1"/>
              </a:buClr>
              <a:buFont typeface="Barlow"/>
              <a:buNone/>
            </a:pPr>
            <a:endParaRPr lang="en-US" sz="2000" dirty="0">
              <a:solidFill>
                <a:schemeClr val="bg2"/>
              </a:solidFill>
              <a:latin typeface="Open Sans SemiBold" pitchFamily="2" charset="0"/>
              <a:ea typeface="Open Sans SemiBold" pitchFamily="2" charset="0"/>
              <a:cs typeface="Open Sans SemiBold" pitchFamily="2" charset="0"/>
            </a:endParaRPr>
          </a:p>
          <a:p>
            <a:pPr marL="0" indent="0">
              <a:buClr>
                <a:schemeClr val="tx1"/>
              </a:buClr>
              <a:buFont typeface="Barlow"/>
              <a:buNone/>
            </a:pPr>
            <a:endParaRPr lang="en-US" sz="2000" dirty="0">
              <a:solidFill>
                <a:schemeClr val="bg2"/>
              </a:solidFill>
              <a:latin typeface="Open Sans SemiBold" pitchFamily="2" charset="0"/>
              <a:ea typeface="Open Sans SemiBold" pitchFamily="2" charset="0"/>
              <a:cs typeface="Open Sans SemiBold" pitchFamily="2" charset="0"/>
            </a:endParaRPr>
          </a:p>
          <a:p>
            <a:pPr marL="0" indent="0">
              <a:buClr>
                <a:schemeClr val="tx1"/>
              </a:buClr>
              <a:buFont typeface="Barlow"/>
              <a:buNone/>
            </a:pPr>
            <a:endParaRPr lang="en-US" sz="2000" dirty="0">
              <a:solidFill>
                <a:schemeClr val="bg2"/>
              </a:solidFill>
              <a:latin typeface="Open Sans SemiBold" pitchFamily="2" charset="0"/>
              <a:ea typeface="Open Sans SemiBold" pitchFamily="2" charset="0"/>
              <a:cs typeface="Open Sans SemiBold" pitchFamily="2" charset="0"/>
            </a:endParaRPr>
          </a:p>
          <a:p>
            <a:pPr marL="0" indent="0">
              <a:buClr>
                <a:schemeClr val="tx1"/>
              </a:buClr>
              <a:buFont typeface="Barlow"/>
              <a:buNone/>
            </a:pPr>
            <a:r>
              <a:rPr lang="en-US" sz="2000" dirty="0">
                <a:solidFill>
                  <a:schemeClr val="bg2"/>
                </a:solidFill>
                <a:latin typeface="Open Sans SemiBold" pitchFamily="2" charset="0"/>
                <a:ea typeface="Open Sans SemiBold" pitchFamily="2" charset="0"/>
                <a:cs typeface="Open Sans SemiBold" pitchFamily="2" charset="0"/>
              </a:rPr>
              <a:t>Classification Loss</a:t>
            </a:r>
          </a:p>
          <a:p>
            <a:pPr marL="0" indent="0">
              <a:buClr>
                <a:schemeClr val="tx1"/>
              </a:buClr>
              <a:buFont typeface="Barlow"/>
              <a:buNone/>
            </a:pPr>
            <a:endParaRPr lang="en-US" sz="2000" dirty="0">
              <a:solidFill>
                <a:schemeClr val="bg2"/>
              </a:solidFill>
              <a:latin typeface="Open Sans SemiBold" pitchFamily="2" charset="0"/>
              <a:ea typeface="Open Sans SemiBold" pitchFamily="2" charset="0"/>
              <a:cs typeface="Open Sans SemiBold" pitchFamily="2" charset="0"/>
            </a:endParaRPr>
          </a:p>
          <a:p>
            <a:pPr marL="0" indent="0">
              <a:buClr>
                <a:schemeClr val="tx1"/>
              </a:buClr>
              <a:buFont typeface="Barlow"/>
              <a:buNone/>
            </a:pPr>
            <a:endParaRPr lang="en-US" sz="2000" dirty="0">
              <a:solidFill>
                <a:schemeClr val="bg2"/>
              </a:solidFill>
              <a:latin typeface="Open Sans SemiBold" pitchFamily="2" charset="0"/>
              <a:ea typeface="Open Sans SemiBold" pitchFamily="2" charset="0"/>
              <a:cs typeface="Open Sans SemiBold" pitchFamily="2" charset="0"/>
            </a:endParaRPr>
          </a:p>
          <a:p>
            <a:pPr marL="0" indent="0">
              <a:buClr>
                <a:schemeClr val="tx1"/>
              </a:buClr>
              <a:buFont typeface="Barlow"/>
              <a:buNone/>
            </a:pPr>
            <a:r>
              <a:rPr lang="en-US" sz="2000" dirty="0">
                <a:solidFill>
                  <a:schemeClr val="bg2"/>
                </a:solidFill>
                <a:latin typeface="Open Sans SemiBold" pitchFamily="2" charset="0"/>
                <a:ea typeface="Open Sans SemiBold" pitchFamily="2" charset="0"/>
                <a:cs typeface="Open Sans SemiBold" pitchFamily="2" charset="0"/>
              </a:rPr>
              <a:t>Coordinate Loss</a:t>
            </a:r>
          </a:p>
          <a:p>
            <a:pPr marL="0" indent="0">
              <a:buClr>
                <a:schemeClr val="tx1"/>
              </a:buClr>
              <a:buFont typeface="Barlow"/>
              <a:buNone/>
            </a:pPr>
            <a:endParaRPr lang="en-US" dirty="0">
              <a:solidFill>
                <a:schemeClr val="tx1"/>
              </a:solidFill>
              <a:latin typeface="Open Sans Light" pitchFamily="2" charset="0"/>
              <a:ea typeface="Open Sans Light" pitchFamily="2" charset="0"/>
              <a:cs typeface="Open Sans Light" pitchFamily="2"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C6187822-0F9B-179F-5F16-C380EDCE2DF9}"/>
                  </a:ext>
                </a:extLst>
              </p:cNvPr>
              <p:cNvSpPr txBox="1"/>
              <p:nvPr/>
            </p:nvSpPr>
            <p:spPr>
              <a:xfrm>
                <a:off x="817419" y="1775657"/>
                <a:ext cx="176253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𝐿</m:t>
                          </m:r>
                        </m:e>
                        <m:sub>
                          <m:r>
                            <a:rPr lang="it-IT" sz="1800" b="0" i="1" smtClean="0">
                              <a:solidFill>
                                <a:schemeClr val="tx1"/>
                              </a:solidFill>
                              <a:latin typeface="Cambria Math" panose="02040503050406030204" pitchFamily="18" charset="0"/>
                            </a:rPr>
                            <m:t>𝑜𝑏𝑗</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𝐵𝐶𝐸</m:t>
                      </m:r>
                      <m:r>
                        <a:rPr lang="it-IT" sz="1800" b="0" i="1" smtClean="0">
                          <a:solidFill>
                            <a:schemeClr val="tx1"/>
                          </a:solidFill>
                          <a:latin typeface="Cambria Math" panose="02040503050406030204" pitchFamily="18" charset="0"/>
                        </a:rPr>
                        <m:t>(</m:t>
                      </m:r>
                      <m:acc>
                        <m:accPr>
                          <m:chr m:val="̂"/>
                          <m:ctrlPr>
                            <a:rPr lang="it-IT" sz="1800" b="0" i="1" smtClean="0">
                              <a:solidFill>
                                <a:schemeClr val="tx1"/>
                              </a:solidFill>
                              <a:latin typeface="Cambria Math" panose="02040503050406030204" pitchFamily="18" charset="0"/>
                            </a:rPr>
                          </m:ctrlPr>
                        </m:accPr>
                        <m:e>
                          <m:r>
                            <a:rPr lang="it-IT" sz="1800" b="0" i="1" smtClean="0">
                              <a:solidFill>
                                <a:schemeClr val="tx1"/>
                              </a:solidFill>
                              <a:latin typeface="Cambria Math" panose="02040503050406030204" pitchFamily="18" charset="0"/>
                            </a:rPr>
                            <m:t>𝑜</m:t>
                          </m:r>
                        </m:e>
                      </m:acc>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𝑜</m:t>
                      </m:r>
                      <m:r>
                        <a:rPr lang="it-IT" sz="1800" b="0" i="1" smtClean="0">
                          <a:solidFill>
                            <a:schemeClr val="tx1"/>
                          </a:solidFill>
                          <a:latin typeface="Cambria Math" panose="02040503050406030204" pitchFamily="18" charset="0"/>
                        </a:rPr>
                        <m:t>)</m:t>
                      </m:r>
                    </m:oMath>
                  </m:oMathPara>
                </a14:m>
                <a:endParaRPr lang="it-IT" sz="1800" i="1" dirty="0">
                  <a:solidFill>
                    <a:schemeClr val="tx1"/>
                  </a:solidFill>
                </a:endParaRPr>
              </a:p>
            </p:txBody>
          </p:sp>
        </mc:Choice>
        <mc:Fallback xmlns="">
          <p:sp>
            <p:nvSpPr>
              <p:cNvPr id="4" name="CasellaDiTesto 3">
                <a:extLst>
                  <a:ext uri="{FF2B5EF4-FFF2-40B4-BE49-F238E27FC236}">
                    <a16:creationId xmlns:a16="http://schemas.microsoft.com/office/drawing/2014/main" id="{C6187822-0F9B-179F-5F16-C380EDCE2DF9}"/>
                  </a:ext>
                </a:extLst>
              </p:cNvPr>
              <p:cNvSpPr txBox="1">
                <a:spLocks noRot="1" noChangeAspect="1" noMove="1" noResize="1" noEditPoints="1" noAdjustHandles="1" noChangeArrowheads="1" noChangeShapeType="1" noTextEdit="1"/>
              </p:cNvSpPr>
              <p:nvPr/>
            </p:nvSpPr>
            <p:spPr>
              <a:xfrm>
                <a:off x="817419" y="1775657"/>
                <a:ext cx="1762534" cy="299313"/>
              </a:xfrm>
              <a:prstGeom prst="rect">
                <a:avLst/>
              </a:prstGeom>
              <a:blipFill>
                <a:blip r:embed="rId3"/>
                <a:stretch>
                  <a:fillRect l="-2076" t="-20408" r="-4152" b="-265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364AD26E-1C7A-190C-6E0D-8B9D522D9C3E}"/>
                  </a:ext>
                </a:extLst>
              </p:cNvPr>
              <p:cNvSpPr txBox="1"/>
              <p:nvPr/>
            </p:nvSpPr>
            <p:spPr>
              <a:xfrm>
                <a:off x="817419" y="2302105"/>
                <a:ext cx="2593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𝐿</m:t>
                          </m:r>
                        </m:e>
                        <m:sub>
                          <m:r>
                            <a:rPr lang="it-IT" sz="1800" b="0" i="1" smtClean="0">
                              <a:solidFill>
                                <a:schemeClr val="tx1"/>
                              </a:solidFill>
                              <a:latin typeface="Cambria Math" panose="02040503050406030204" pitchFamily="18" charset="0"/>
                            </a:rPr>
                            <m:t>𝑛𝑜𝑜𝑏𝑗</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ea typeface="Cambria Math" panose="02040503050406030204" pitchFamily="18" charset="0"/>
                            </a:rPr>
                          </m:ctrlPr>
                        </m:sSubPr>
                        <m:e>
                          <m:r>
                            <a:rPr lang="it-IT" sz="1800" b="0" i="1" smtClean="0">
                              <a:solidFill>
                                <a:schemeClr val="tx1"/>
                              </a:solidFill>
                              <a:latin typeface="Cambria Math" panose="02040503050406030204" pitchFamily="18" charset="0"/>
                              <a:ea typeface="Cambria Math" panose="02040503050406030204" pitchFamily="18" charset="0"/>
                            </a:rPr>
                            <m:t>𝜆</m:t>
                          </m:r>
                        </m:e>
                        <m:sub>
                          <m:r>
                            <a:rPr lang="it-IT" sz="1800" b="0" i="1" smtClean="0">
                              <a:solidFill>
                                <a:schemeClr val="tx1"/>
                              </a:solidFill>
                              <a:latin typeface="Cambria Math" panose="02040503050406030204" pitchFamily="18" charset="0"/>
                              <a:ea typeface="Cambria Math" panose="02040503050406030204" pitchFamily="18" charset="0"/>
                            </a:rPr>
                            <m:t>𝑛𝑜𝑜𝑏𝑗</m:t>
                          </m:r>
                        </m:sub>
                      </m:sSub>
                      <m:r>
                        <a:rPr lang="it-IT" sz="1800" b="0" i="1" smtClean="0">
                          <a:solidFill>
                            <a:schemeClr val="tx1"/>
                          </a:solidFill>
                          <a:latin typeface="Cambria Math" panose="02040503050406030204" pitchFamily="18" charset="0"/>
                          <a:ea typeface="Cambria Math" panose="02040503050406030204" pitchFamily="18" charset="0"/>
                        </a:rPr>
                        <m:t>𝐵𝐶𝐸</m:t>
                      </m:r>
                      <m:r>
                        <a:rPr lang="it-IT" sz="1800" b="0" i="1" smtClean="0">
                          <a:solidFill>
                            <a:schemeClr val="tx1"/>
                          </a:solidFill>
                          <a:latin typeface="Cambria Math" panose="02040503050406030204" pitchFamily="18" charset="0"/>
                          <a:ea typeface="Cambria Math" panose="02040503050406030204" pitchFamily="18" charset="0"/>
                        </a:rPr>
                        <m:t>(</m:t>
                      </m:r>
                      <m:acc>
                        <m:accPr>
                          <m:chr m:val="̂"/>
                          <m:ctrlPr>
                            <a:rPr lang="it-IT" sz="1800" b="0" i="1" smtClean="0">
                              <a:solidFill>
                                <a:schemeClr val="tx1"/>
                              </a:solidFill>
                              <a:latin typeface="Cambria Math" panose="02040503050406030204" pitchFamily="18" charset="0"/>
                              <a:ea typeface="Cambria Math" panose="02040503050406030204" pitchFamily="18" charset="0"/>
                            </a:rPr>
                          </m:ctrlPr>
                        </m:accPr>
                        <m:e>
                          <m:r>
                            <a:rPr lang="it-IT" sz="1800" b="0" i="1" smtClean="0">
                              <a:solidFill>
                                <a:schemeClr val="tx1"/>
                              </a:solidFill>
                              <a:latin typeface="Cambria Math" panose="02040503050406030204" pitchFamily="18" charset="0"/>
                              <a:ea typeface="Cambria Math" panose="02040503050406030204" pitchFamily="18" charset="0"/>
                            </a:rPr>
                            <m:t>𝑜</m:t>
                          </m:r>
                        </m:e>
                      </m:acc>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𝑜</m:t>
                      </m:r>
                      <m:r>
                        <a:rPr lang="it-IT" sz="1800" b="0" i="1" smtClean="0">
                          <a:solidFill>
                            <a:schemeClr val="tx1"/>
                          </a:solidFill>
                          <a:latin typeface="Cambria Math" panose="02040503050406030204" pitchFamily="18" charset="0"/>
                        </a:rPr>
                        <m:t>)</m:t>
                      </m:r>
                    </m:oMath>
                  </m:oMathPara>
                </a14:m>
                <a:endParaRPr lang="it-IT" sz="1800" dirty="0">
                  <a:solidFill>
                    <a:schemeClr val="tx1"/>
                  </a:solidFill>
                </a:endParaRPr>
              </a:p>
            </p:txBody>
          </p:sp>
        </mc:Choice>
        <mc:Fallback xmlns="">
          <p:sp>
            <p:nvSpPr>
              <p:cNvPr id="7" name="CasellaDiTesto 6">
                <a:extLst>
                  <a:ext uri="{FF2B5EF4-FFF2-40B4-BE49-F238E27FC236}">
                    <a16:creationId xmlns:a16="http://schemas.microsoft.com/office/drawing/2014/main" id="{364AD26E-1C7A-190C-6E0D-8B9D522D9C3E}"/>
                  </a:ext>
                </a:extLst>
              </p:cNvPr>
              <p:cNvSpPr txBox="1">
                <a:spLocks noRot="1" noChangeAspect="1" noMove="1" noResize="1" noEditPoints="1" noAdjustHandles="1" noChangeArrowheads="1" noChangeShapeType="1" noTextEdit="1"/>
              </p:cNvSpPr>
              <p:nvPr/>
            </p:nvSpPr>
            <p:spPr>
              <a:xfrm>
                <a:off x="817419" y="2302105"/>
                <a:ext cx="2593787" cy="299313"/>
              </a:xfrm>
              <a:prstGeom prst="rect">
                <a:avLst/>
              </a:prstGeom>
              <a:blipFill>
                <a:blip r:embed="rId4"/>
                <a:stretch>
                  <a:fillRect l="-1408" t="-22449" r="-2347" b="-265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D6F9908E-6801-A4A5-E7A2-CDF5C59E65E8}"/>
                  </a:ext>
                </a:extLst>
              </p:cNvPr>
              <p:cNvSpPr txBox="1"/>
              <p:nvPr/>
            </p:nvSpPr>
            <p:spPr>
              <a:xfrm>
                <a:off x="817419" y="3223683"/>
                <a:ext cx="16765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𝐿</m:t>
                          </m:r>
                        </m:e>
                        <m:sub>
                          <m:r>
                            <a:rPr lang="it-IT" sz="1800" b="0" i="1" smtClean="0">
                              <a:solidFill>
                                <a:schemeClr val="tx1"/>
                              </a:solidFill>
                              <a:latin typeface="Cambria Math" panose="02040503050406030204" pitchFamily="18" charset="0"/>
                            </a:rPr>
                            <m:t>𝑐𝑙𝑠</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𝐵𝐶𝐸</m:t>
                      </m:r>
                      <m:r>
                        <a:rPr lang="it-IT" sz="1800" b="0" i="1" smtClean="0">
                          <a:solidFill>
                            <a:schemeClr val="tx1"/>
                          </a:solidFill>
                          <a:latin typeface="Cambria Math" panose="02040503050406030204" pitchFamily="18" charset="0"/>
                        </a:rPr>
                        <m:t>(</m:t>
                      </m:r>
                      <m:acc>
                        <m:accPr>
                          <m:chr m:val="̂"/>
                          <m:ctrlPr>
                            <a:rPr lang="it-IT" sz="1800" b="0" i="1" smtClean="0">
                              <a:solidFill>
                                <a:schemeClr val="tx1"/>
                              </a:solidFill>
                              <a:latin typeface="Cambria Math" panose="02040503050406030204" pitchFamily="18" charset="0"/>
                            </a:rPr>
                          </m:ctrlPr>
                        </m:accPr>
                        <m:e>
                          <m:r>
                            <a:rPr lang="it-IT" sz="1800" b="0" i="1" smtClean="0">
                              <a:solidFill>
                                <a:schemeClr val="tx1"/>
                              </a:solidFill>
                              <a:latin typeface="Cambria Math" panose="02040503050406030204" pitchFamily="18" charset="0"/>
                            </a:rPr>
                            <m:t>𝑐</m:t>
                          </m:r>
                        </m:e>
                      </m:acc>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𝑐</m:t>
                      </m:r>
                      <m:r>
                        <a:rPr lang="it-IT" sz="1800" b="0" i="1" smtClean="0">
                          <a:solidFill>
                            <a:schemeClr val="tx1"/>
                          </a:solidFill>
                          <a:latin typeface="Cambria Math" panose="02040503050406030204" pitchFamily="18" charset="0"/>
                        </a:rPr>
                        <m:t>)</m:t>
                      </m:r>
                    </m:oMath>
                  </m:oMathPara>
                </a14:m>
                <a:endParaRPr lang="it-IT" sz="1800" i="1" dirty="0">
                  <a:solidFill>
                    <a:schemeClr val="tx1"/>
                  </a:solidFill>
                </a:endParaRPr>
              </a:p>
            </p:txBody>
          </p:sp>
        </mc:Choice>
        <mc:Fallback xmlns="">
          <p:sp>
            <p:nvSpPr>
              <p:cNvPr id="8" name="CasellaDiTesto 7">
                <a:extLst>
                  <a:ext uri="{FF2B5EF4-FFF2-40B4-BE49-F238E27FC236}">
                    <a16:creationId xmlns:a16="http://schemas.microsoft.com/office/drawing/2014/main" id="{D6F9908E-6801-A4A5-E7A2-CDF5C59E65E8}"/>
                  </a:ext>
                </a:extLst>
              </p:cNvPr>
              <p:cNvSpPr txBox="1">
                <a:spLocks noRot="1" noChangeAspect="1" noMove="1" noResize="1" noEditPoints="1" noAdjustHandles="1" noChangeArrowheads="1" noChangeShapeType="1" noTextEdit="1"/>
              </p:cNvSpPr>
              <p:nvPr/>
            </p:nvSpPr>
            <p:spPr>
              <a:xfrm>
                <a:off x="817419" y="3223683"/>
                <a:ext cx="1676549" cy="276999"/>
              </a:xfrm>
              <a:prstGeom prst="rect">
                <a:avLst/>
              </a:prstGeom>
              <a:blipFill>
                <a:blip r:embed="rId5"/>
                <a:stretch>
                  <a:fillRect l="-2182" t="-24444" r="-4364" b="-3777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5EE09C9E-B08A-9B9F-A0D0-670306DAC5A9}"/>
                  </a:ext>
                </a:extLst>
              </p:cNvPr>
              <p:cNvSpPr txBox="1"/>
              <p:nvPr/>
            </p:nvSpPr>
            <p:spPr>
              <a:xfrm>
                <a:off x="817418" y="4274673"/>
                <a:ext cx="5375702" cy="2921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𝐿</m:t>
                          </m:r>
                        </m:e>
                        <m:sub>
                          <m:r>
                            <a:rPr lang="it-IT" sz="1800" b="0" i="1" smtClean="0">
                              <a:solidFill>
                                <a:schemeClr val="tx1"/>
                              </a:solidFill>
                              <a:latin typeface="Cambria Math" panose="02040503050406030204" pitchFamily="18" charset="0"/>
                            </a:rPr>
                            <m:t>𝑐𝑜𝑜𝑟𝑑</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ea typeface="Cambria Math" panose="02040503050406030204" pitchFamily="18" charset="0"/>
                            </a:rPr>
                          </m:ctrlPr>
                        </m:sSubPr>
                        <m:e>
                          <m:r>
                            <a:rPr lang="it-IT" sz="1800" b="0" i="1" smtClean="0">
                              <a:solidFill>
                                <a:schemeClr val="tx1"/>
                              </a:solidFill>
                              <a:latin typeface="Cambria Math" panose="02040503050406030204" pitchFamily="18" charset="0"/>
                              <a:ea typeface="Cambria Math" panose="02040503050406030204" pitchFamily="18" charset="0"/>
                            </a:rPr>
                            <m:t>𝜆</m:t>
                          </m:r>
                        </m:e>
                        <m:sub>
                          <m:r>
                            <a:rPr lang="it-IT" sz="1800" b="0" i="1" smtClean="0">
                              <a:solidFill>
                                <a:schemeClr val="tx1"/>
                              </a:solidFill>
                              <a:latin typeface="Cambria Math" panose="02040503050406030204" pitchFamily="18" charset="0"/>
                              <a:ea typeface="Cambria Math" panose="02040503050406030204" pitchFamily="18" charset="0"/>
                            </a:rPr>
                            <m:t>𝑐𝑜𝑜𝑟𝑑</m:t>
                          </m:r>
                        </m:sub>
                      </m:sSub>
                      <m:r>
                        <a:rPr lang="it-IT" sz="1800" b="0" i="1" smtClean="0">
                          <a:solidFill>
                            <a:schemeClr val="tx1"/>
                          </a:solidFill>
                          <a:latin typeface="Cambria Math" panose="02040503050406030204" pitchFamily="18" charset="0"/>
                          <a:ea typeface="Cambria Math" panose="02040503050406030204" pitchFamily="18" charset="0"/>
                        </a:rPr>
                        <m:t>[</m:t>
                      </m:r>
                      <m:d>
                        <m:dPr>
                          <m:ctrlPr>
                            <a:rPr lang="it-IT" sz="1800" b="0" i="1" smtClean="0">
                              <a:solidFill>
                                <a:schemeClr val="tx1"/>
                              </a:solidFill>
                              <a:latin typeface="Cambria Math" panose="02040503050406030204" pitchFamily="18" charset="0"/>
                              <a:ea typeface="Cambria Math" panose="02040503050406030204" pitchFamily="18" charset="0"/>
                            </a:rPr>
                          </m:ctrlPr>
                        </m:dPr>
                        <m:e>
                          <m:r>
                            <a:rPr lang="it-IT" sz="1800" b="0" i="1" smtClean="0">
                              <a:solidFill>
                                <a:schemeClr val="tx1"/>
                              </a:solidFill>
                              <a:latin typeface="Cambria Math" panose="02040503050406030204" pitchFamily="18" charset="0"/>
                              <a:ea typeface="Cambria Math" panose="02040503050406030204" pitchFamily="18" charset="0"/>
                            </a:rPr>
                            <m:t>1−</m:t>
                          </m:r>
                          <m:r>
                            <a:rPr lang="it-IT" sz="1800" b="0" i="1" smtClean="0">
                              <a:solidFill>
                                <a:schemeClr val="tx1"/>
                              </a:solidFill>
                              <a:latin typeface="Cambria Math" panose="02040503050406030204" pitchFamily="18" charset="0"/>
                              <a:ea typeface="Cambria Math" panose="02040503050406030204" pitchFamily="18" charset="0"/>
                            </a:rPr>
                            <m:t>𝐶𝐼𝑂𝑈</m:t>
                          </m:r>
                        </m:e>
                      </m:d>
                      <m:r>
                        <a:rPr lang="it-IT" sz="1800" b="0" i="1" smtClean="0">
                          <a:solidFill>
                            <a:schemeClr val="tx1"/>
                          </a:solidFill>
                          <a:latin typeface="Cambria Math" panose="02040503050406030204" pitchFamily="18" charset="0"/>
                          <a:ea typeface="Cambria Math" panose="02040503050406030204" pitchFamily="18" charset="0"/>
                        </a:rPr>
                        <m:t>+</m:t>
                      </m:r>
                      <m:sSub>
                        <m:sSubPr>
                          <m:ctrlPr>
                            <a:rPr lang="it-IT" sz="1800" b="0" i="1" smtClean="0">
                              <a:solidFill>
                                <a:schemeClr val="tx1"/>
                              </a:solidFill>
                              <a:latin typeface="Cambria Math" panose="02040503050406030204" pitchFamily="18" charset="0"/>
                              <a:ea typeface="Cambria Math" panose="02040503050406030204" pitchFamily="18" charset="0"/>
                            </a:rPr>
                          </m:ctrlPr>
                        </m:sSubPr>
                        <m:e>
                          <m:r>
                            <a:rPr lang="it-IT" sz="1800" b="0" i="1" smtClean="0">
                              <a:solidFill>
                                <a:schemeClr val="tx1"/>
                              </a:solidFill>
                              <a:latin typeface="Cambria Math" panose="02040503050406030204" pitchFamily="18" charset="0"/>
                              <a:ea typeface="Cambria Math" panose="02040503050406030204" pitchFamily="18" charset="0"/>
                            </a:rPr>
                            <m:t>𝜆</m:t>
                          </m:r>
                        </m:e>
                        <m:sub>
                          <m:r>
                            <a:rPr lang="it-IT" sz="1800" b="0" i="1" smtClean="0">
                              <a:solidFill>
                                <a:schemeClr val="tx1"/>
                              </a:solidFill>
                              <a:latin typeface="Cambria Math" panose="02040503050406030204" pitchFamily="18" charset="0"/>
                              <a:ea typeface="Cambria Math" panose="02040503050406030204" pitchFamily="18" charset="0"/>
                            </a:rPr>
                            <m:t>𝑤</m:t>
                          </m:r>
                        </m:sub>
                      </m:sSub>
                      <m:r>
                        <a:rPr lang="it-IT" sz="1800" b="0" i="1" smtClean="0">
                          <a:solidFill>
                            <a:schemeClr val="tx1"/>
                          </a:solidFill>
                          <a:latin typeface="Cambria Math" panose="02040503050406030204" pitchFamily="18" charset="0"/>
                          <a:ea typeface="Cambria Math" panose="02040503050406030204" pitchFamily="18" charset="0"/>
                        </a:rPr>
                        <m:t>𝑀𝑆𝐸</m:t>
                      </m:r>
                      <m:r>
                        <a:rPr lang="it-IT" sz="1800" b="0" i="1" smtClean="0">
                          <a:solidFill>
                            <a:schemeClr val="tx1"/>
                          </a:solidFill>
                          <a:latin typeface="Cambria Math" panose="02040503050406030204" pitchFamily="18" charset="0"/>
                          <a:ea typeface="Cambria Math" panose="02040503050406030204" pitchFamily="18" charset="0"/>
                        </a:rPr>
                        <m:t>((</m:t>
                      </m:r>
                      <m:acc>
                        <m:accPr>
                          <m:chr m:val="̂"/>
                          <m:ctrlPr>
                            <a:rPr lang="it-IT" sz="1800" b="0" i="1" smtClean="0">
                              <a:solidFill>
                                <a:schemeClr val="tx1"/>
                              </a:solidFill>
                              <a:latin typeface="Cambria Math" panose="02040503050406030204" pitchFamily="18" charset="0"/>
                              <a:ea typeface="Cambria Math" panose="02040503050406030204" pitchFamily="18" charset="0"/>
                            </a:rPr>
                          </m:ctrlPr>
                        </m:accPr>
                        <m:e>
                          <m:r>
                            <a:rPr lang="it-IT" sz="1800" b="0" i="1" smtClean="0">
                              <a:solidFill>
                                <a:schemeClr val="tx1"/>
                              </a:solidFill>
                              <a:latin typeface="Cambria Math" panose="02040503050406030204" pitchFamily="18" charset="0"/>
                              <a:ea typeface="Cambria Math" panose="02040503050406030204" pitchFamily="18" charset="0"/>
                            </a:rPr>
                            <m:t>𝑤</m:t>
                          </m:r>
                        </m:e>
                      </m:acc>
                      <m:r>
                        <a:rPr lang="it-IT" sz="1800" b="0" i="1" smtClean="0">
                          <a:solidFill>
                            <a:schemeClr val="tx1"/>
                          </a:solidFill>
                          <a:latin typeface="Cambria Math" panose="02040503050406030204" pitchFamily="18" charset="0"/>
                        </a:rPr>
                        <m:t>,</m:t>
                      </m:r>
                      <m:acc>
                        <m:accPr>
                          <m:chr m:val="̂"/>
                          <m:ctrlPr>
                            <a:rPr lang="it-IT" sz="1800" b="0" i="1" smtClean="0">
                              <a:solidFill>
                                <a:schemeClr val="tx1"/>
                              </a:solidFill>
                              <a:latin typeface="Cambria Math" panose="02040503050406030204" pitchFamily="18" charset="0"/>
                            </a:rPr>
                          </m:ctrlPr>
                        </m:accPr>
                        <m:e>
                          <m:r>
                            <a:rPr lang="it-IT" sz="1800" b="0" i="1" smtClean="0">
                              <a:solidFill>
                                <a:schemeClr val="tx1"/>
                              </a:solidFill>
                              <a:latin typeface="Cambria Math" panose="02040503050406030204" pitchFamily="18" charset="0"/>
                            </a:rPr>
                            <m:t>h</m:t>
                          </m:r>
                        </m:e>
                      </m:acc>
                      <m:r>
                        <a:rPr lang="it-IT" sz="1800" b="0" i="1" smtClean="0">
                          <a:solidFill>
                            <a:schemeClr val="tx1"/>
                          </a:solidFill>
                          <a:latin typeface="Cambria Math" panose="02040503050406030204" pitchFamily="18" charset="0"/>
                          <a:ea typeface="Cambria Math" panose="02040503050406030204" pitchFamily="18" charset="0"/>
                        </a:rPr>
                        <m:t>),(</m:t>
                      </m:r>
                      <m:r>
                        <a:rPr lang="it-IT" sz="1800" b="0" i="1" smtClean="0">
                          <a:solidFill>
                            <a:schemeClr val="tx1"/>
                          </a:solidFill>
                          <a:latin typeface="Cambria Math" panose="02040503050406030204" pitchFamily="18" charset="0"/>
                          <a:ea typeface="Cambria Math" panose="02040503050406030204" pitchFamily="18" charset="0"/>
                        </a:rPr>
                        <m:t>𝑤</m:t>
                      </m:r>
                      <m:r>
                        <a:rPr lang="it-IT" sz="1800" b="0" i="1" smtClean="0">
                          <a:solidFill>
                            <a:schemeClr val="tx1"/>
                          </a:solidFill>
                          <a:latin typeface="Cambria Math" panose="02040503050406030204" pitchFamily="18" charset="0"/>
                          <a:ea typeface="Cambria Math" panose="02040503050406030204" pitchFamily="18" charset="0"/>
                        </a:rPr>
                        <m:t>,</m:t>
                      </m:r>
                      <m:r>
                        <a:rPr lang="it-IT" sz="1800" b="0" i="1" smtClean="0">
                          <a:solidFill>
                            <a:schemeClr val="tx1"/>
                          </a:solidFill>
                          <a:latin typeface="Cambria Math" panose="02040503050406030204" pitchFamily="18" charset="0"/>
                          <a:ea typeface="Cambria Math" panose="02040503050406030204" pitchFamily="18" charset="0"/>
                        </a:rPr>
                        <m:t>h</m:t>
                      </m:r>
                      <m:r>
                        <a:rPr lang="it-IT" sz="1800" b="0" i="1" smtClean="0">
                          <a:solidFill>
                            <a:schemeClr val="tx1"/>
                          </a:solidFill>
                          <a:latin typeface="Cambria Math" panose="02040503050406030204" pitchFamily="18" charset="0"/>
                          <a:ea typeface="Cambria Math" panose="02040503050406030204" pitchFamily="18" charset="0"/>
                        </a:rPr>
                        <m:t>))]</m:t>
                      </m:r>
                    </m:oMath>
                  </m:oMathPara>
                </a14:m>
                <a:endParaRPr lang="it-IT" sz="1800" dirty="0">
                  <a:solidFill>
                    <a:schemeClr val="tx1"/>
                  </a:solidFill>
                </a:endParaRPr>
              </a:p>
            </p:txBody>
          </p:sp>
        </mc:Choice>
        <mc:Fallback xmlns="">
          <p:sp>
            <p:nvSpPr>
              <p:cNvPr id="11" name="CasellaDiTesto 10">
                <a:extLst>
                  <a:ext uri="{FF2B5EF4-FFF2-40B4-BE49-F238E27FC236}">
                    <a16:creationId xmlns:a16="http://schemas.microsoft.com/office/drawing/2014/main" id="{5EE09C9E-B08A-9B9F-A0D0-670306DAC5A9}"/>
                  </a:ext>
                </a:extLst>
              </p:cNvPr>
              <p:cNvSpPr txBox="1">
                <a:spLocks noRot="1" noChangeAspect="1" noMove="1" noResize="1" noEditPoints="1" noAdjustHandles="1" noChangeArrowheads="1" noChangeShapeType="1" noTextEdit="1"/>
              </p:cNvSpPr>
              <p:nvPr/>
            </p:nvSpPr>
            <p:spPr>
              <a:xfrm>
                <a:off x="817418" y="4274673"/>
                <a:ext cx="5375702" cy="292131"/>
              </a:xfrm>
              <a:prstGeom prst="rect">
                <a:avLst/>
              </a:prstGeom>
              <a:blipFill>
                <a:blip r:embed="rId6"/>
                <a:stretch>
                  <a:fillRect l="-454" t="-14583" r="-1134" b="-39583"/>
                </a:stretch>
              </a:blipFill>
            </p:spPr>
            <p:txBody>
              <a:bodyPr/>
              <a:lstStyle/>
              <a:p>
                <a:r>
                  <a:rPr lang="it-IT">
                    <a:noFill/>
                  </a:rPr>
                  <a:t> </a:t>
                </a:r>
              </a:p>
            </p:txBody>
          </p:sp>
        </mc:Fallback>
      </mc:AlternateContent>
      <p:pic>
        <p:nvPicPr>
          <p:cNvPr id="5" name="Immagine 4" descr="Immagine che contiene testo, diagramma, linea, Diagramma&#10;&#10;Il contenuto generato dall'IA potrebbe non essere corretto.">
            <a:extLst>
              <a:ext uri="{FF2B5EF4-FFF2-40B4-BE49-F238E27FC236}">
                <a16:creationId xmlns:a16="http://schemas.microsoft.com/office/drawing/2014/main" id="{FEC1CACD-C328-F7C1-274C-5C99F1BCC57C}"/>
              </a:ext>
            </a:extLst>
          </p:cNvPr>
          <p:cNvPicPr>
            <a:picLocks noChangeAspect="1"/>
          </p:cNvPicPr>
          <p:nvPr/>
        </p:nvPicPr>
        <p:blipFill>
          <a:blip r:embed="rId7"/>
          <a:stretch>
            <a:fillRect/>
          </a:stretch>
        </p:blipFill>
        <p:spPr>
          <a:xfrm>
            <a:off x="3515400" y="1317260"/>
            <a:ext cx="5158194" cy="2494138"/>
          </a:xfrm>
          <a:prstGeom prst="rect">
            <a:avLst/>
          </a:prstGeom>
          <a:effectLst>
            <a:glow rad="101600">
              <a:schemeClr val="bg2">
                <a:alpha val="40000"/>
              </a:schemeClr>
            </a:glow>
          </a:effectLst>
        </p:spPr>
      </p:pic>
    </p:spTree>
    <p:extLst>
      <p:ext uri="{BB962C8B-B14F-4D97-AF65-F5344CB8AC3E}">
        <p14:creationId xmlns:p14="http://schemas.microsoft.com/office/powerpoint/2010/main" val="1000455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C47760AC-003A-BDA1-45D3-669BBEF5F26B}"/>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71828AEE-69EC-C423-9CC7-A45E0C65B6CB}"/>
              </a:ext>
            </a:extLst>
          </p:cNvPr>
          <p:cNvSpPr txBox="1">
            <a:spLocks noGrp="1"/>
          </p:cNvSpPr>
          <p:nvPr>
            <p:ph type="title"/>
          </p:nvPr>
        </p:nvSpPr>
        <p:spPr>
          <a:xfrm>
            <a:off x="713225" y="364178"/>
            <a:ext cx="773804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Experiments and Hyperparameters</a:t>
            </a:r>
            <a:endParaRPr dirty="0"/>
          </a:p>
        </p:txBody>
      </p:sp>
      <p:sp>
        <p:nvSpPr>
          <p:cNvPr id="2" name="Google Shape;1103;p39">
            <a:extLst>
              <a:ext uri="{FF2B5EF4-FFF2-40B4-BE49-F238E27FC236}">
                <a16:creationId xmlns:a16="http://schemas.microsoft.com/office/drawing/2014/main" id="{94B87EB3-9E99-2AA7-70BE-32A29A7D8579}"/>
              </a:ext>
            </a:extLst>
          </p:cNvPr>
          <p:cNvSpPr txBox="1">
            <a:spLocks/>
          </p:cNvSpPr>
          <p:nvPr/>
        </p:nvSpPr>
        <p:spPr>
          <a:xfrm>
            <a:off x="713224" y="1249209"/>
            <a:ext cx="7530231" cy="1085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0" indent="0">
              <a:buClr>
                <a:schemeClr val="tx1"/>
              </a:buClr>
              <a:buFont typeface="Barlow"/>
              <a:buNone/>
            </a:pPr>
            <a:r>
              <a:rPr lang="en-US" dirty="0">
                <a:solidFill>
                  <a:schemeClr val="tx1"/>
                </a:solidFill>
                <a:latin typeface="Open Sans SemiBold" pitchFamily="2" charset="0"/>
                <a:ea typeface="Open Sans SemiBold" pitchFamily="2" charset="0"/>
                <a:cs typeface="Open Sans SemiBold" pitchFamily="2" charset="0"/>
              </a:rPr>
              <a:t>Two encoder strategies were evaluated:</a:t>
            </a:r>
          </a:p>
          <a:p>
            <a:pPr marL="285750" indent="-285750">
              <a:buClr>
                <a:schemeClr val="tx1"/>
              </a:buClr>
            </a:pPr>
            <a:r>
              <a:rPr lang="en-US" dirty="0">
                <a:solidFill>
                  <a:schemeClr val="bg2"/>
                </a:solidFill>
                <a:latin typeface="Open Sans SemiBold" pitchFamily="2" charset="0"/>
                <a:ea typeface="Open Sans SemiBold" pitchFamily="2" charset="0"/>
                <a:cs typeface="Open Sans SemiBold" pitchFamily="2" charset="0"/>
              </a:rPr>
              <a:t>Trained</a:t>
            </a:r>
            <a:r>
              <a:rPr lang="en-US" dirty="0">
                <a:solidFill>
                  <a:schemeClr val="tx1"/>
                </a:solidFill>
                <a:latin typeface="Open Sans Light" pitchFamily="2" charset="0"/>
                <a:ea typeface="Open Sans Light" pitchFamily="2" charset="0"/>
                <a:cs typeface="Open Sans Light" pitchFamily="2" charset="0"/>
              </a:rPr>
              <a:t> (Unfrozen): The encoder was updated during training.</a:t>
            </a:r>
          </a:p>
          <a:p>
            <a:pPr marL="285750" indent="-285750">
              <a:buClr>
                <a:schemeClr val="tx1"/>
              </a:buClr>
            </a:pPr>
            <a:r>
              <a:rPr lang="en-US" dirty="0">
                <a:solidFill>
                  <a:schemeClr val="bg2"/>
                </a:solidFill>
                <a:latin typeface="Open Sans SemiBold" pitchFamily="2" charset="0"/>
                <a:ea typeface="Open Sans SemiBold" pitchFamily="2" charset="0"/>
                <a:cs typeface="Open Sans SemiBold" pitchFamily="2" charset="0"/>
              </a:rPr>
              <a:t>Frozen</a:t>
            </a:r>
            <a:r>
              <a:rPr lang="en-US" dirty="0">
                <a:solidFill>
                  <a:schemeClr val="tx1"/>
                </a:solidFill>
                <a:latin typeface="Open Sans Light" pitchFamily="2" charset="0"/>
                <a:ea typeface="Open Sans Light" pitchFamily="2" charset="0"/>
                <a:cs typeface="Open Sans Light" pitchFamily="2" charset="0"/>
              </a:rPr>
              <a:t>: The encoder parameters remained fixed. </a:t>
            </a:r>
          </a:p>
          <a:p>
            <a:pPr marL="285750" indent="-285750">
              <a:buClr>
                <a:schemeClr val="tx1"/>
              </a:buClr>
            </a:pPr>
            <a:endParaRPr lang="en-US" dirty="0">
              <a:solidFill>
                <a:schemeClr val="tx1"/>
              </a:solidFill>
              <a:latin typeface="Open Sans Light" pitchFamily="2" charset="0"/>
              <a:ea typeface="Open Sans Light" pitchFamily="2" charset="0"/>
              <a:cs typeface="Open Sans Light" pitchFamily="2" charset="0"/>
            </a:endParaRPr>
          </a:p>
        </p:txBody>
      </p:sp>
      <p:pic>
        <p:nvPicPr>
          <p:cNvPr id="5" name="Immagine 4" descr="Immagine che contiene testo, Carattere, schermata, numero&#10;&#10;Il contenuto generato dall'IA potrebbe non essere corretto.">
            <a:extLst>
              <a:ext uri="{FF2B5EF4-FFF2-40B4-BE49-F238E27FC236}">
                <a16:creationId xmlns:a16="http://schemas.microsoft.com/office/drawing/2014/main" id="{BC2BB672-0E69-0F8F-D03F-091DAF3087B0}"/>
              </a:ext>
            </a:extLst>
          </p:cNvPr>
          <p:cNvPicPr>
            <a:picLocks noChangeAspect="1"/>
          </p:cNvPicPr>
          <p:nvPr/>
        </p:nvPicPr>
        <p:blipFill>
          <a:blip r:embed="rId3"/>
          <a:stretch>
            <a:fillRect/>
          </a:stretch>
        </p:blipFill>
        <p:spPr>
          <a:xfrm>
            <a:off x="4478339" y="2486891"/>
            <a:ext cx="3764495" cy="2018248"/>
          </a:xfrm>
          <a:prstGeom prst="rect">
            <a:avLst/>
          </a:prstGeom>
        </p:spPr>
      </p:pic>
      <p:sp>
        <p:nvSpPr>
          <p:cNvPr id="3" name="Google Shape;1103;p39">
            <a:extLst>
              <a:ext uri="{FF2B5EF4-FFF2-40B4-BE49-F238E27FC236}">
                <a16:creationId xmlns:a16="http://schemas.microsoft.com/office/drawing/2014/main" id="{6DAFB5F7-D929-10FE-B80B-ACE6C50F8193}"/>
              </a:ext>
            </a:extLst>
          </p:cNvPr>
          <p:cNvSpPr txBox="1">
            <a:spLocks/>
          </p:cNvSpPr>
          <p:nvPr/>
        </p:nvSpPr>
        <p:spPr>
          <a:xfrm>
            <a:off x="713224" y="2410733"/>
            <a:ext cx="3595539" cy="1085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0" indent="0">
              <a:buClr>
                <a:schemeClr val="tx1"/>
              </a:buClr>
              <a:buNone/>
            </a:pPr>
            <a:r>
              <a:rPr lang="en-US" dirty="0">
                <a:solidFill>
                  <a:schemeClr val="tx1"/>
                </a:solidFill>
                <a:latin typeface="Open Sans Light" pitchFamily="2" charset="0"/>
                <a:ea typeface="Open Sans Light" pitchFamily="2" charset="0"/>
                <a:cs typeface="Open Sans Light" pitchFamily="2" charset="0"/>
              </a:rPr>
              <a:t>Experiments ran for </a:t>
            </a:r>
            <a:r>
              <a:rPr lang="en-US" dirty="0">
                <a:solidFill>
                  <a:schemeClr val="bg2"/>
                </a:solidFill>
                <a:latin typeface="Open Sans SemiBold" pitchFamily="2" charset="0"/>
                <a:ea typeface="Open Sans SemiBold" pitchFamily="2" charset="0"/>
                <a:cs typeface="Open Sans SemiBold" pitchFamily="2" charset="0"/>
              </a:rPr>
              <a:t>500 epochs </a:t>
            </a:r>
            <a:r>
              <a:rPr lang="en-US" dirty="0">
                <a:solidFill>
                  <a:schemeClr val="tx1"/>
                </a:solidFill>
                <a:latin typeface="Open Sans Light" pitchFamily="2" charset="0"/>
                <a:ea typeface="Open Sans Light" pitchFamily="2" charset="0"/>
                <a:cs typeface="Open Sans Light" pitchFamily="2" charset="0"/>
              </a:rPr>
              <a:t>using the custom total loss and hyperparameters.</a:t>
            </a:r>
          </a:p>
          <a:p>
            <a:pPr marL="0" indent="0">
              <a:buClr>
                <a:schemeClr val="tx1"/>
              </a:buClr>
              <a:buNone/>
            </a:pPr>
            <a:endParaRPr lang="en-US" dirty="0">
              <a:solidFill>
                <a:schemeClr val="tx1"/>
              </a:solidFill>
              <a:latin typeface="Open Sans Light" pitchFamily="2" charset="0"/>
              <a:ea typeface="Open Sans Light" pitchFamily="2" charset="0"/>
              <a:cs typeface="Open Sans Light" pitchFamily="2" charset="0"/>
            </a:endParaRPr>
          </a:p>
          <a:p>
            <a:pPr marL="0" indent="0">
              <a:buClr>
                <a:schemeClr val="tx1"/>
              </a:buClr>
              <a:buNone/>
            </a:pPr>
            <a:r>
              <a:rPr lang="en-US" dirty="0">
                <a:solidFill>
                  <a:schemeClr val="tx1"/>
                </a:solidFill>
                <a:latin typeface="Open Sans Light" pitchFamily="2" charset="0"/>
                <a:ea typeface="Open Sans Light" pitchFamily="2" charset="0"/>
                <a:cs typeface="Open Sans Light" pitchFamily="2" charset="0"/>
              </a:rPr>
              <a:t>Due to the very high cost of the transformer architecture, only low-resolution images with small patch was used for the training.</a:t>
            </a:r>
          </a:p>
          <a:p>
            <a:pPr marL="0" indent="0">
              <a:buClr>
                <a:schemeClr val="tx1"/>
              </a:buClr>
              <a:buNone/>
            </a:pPr>
            <a:r>
              <a:rPr lang="en-US" dirty="0">
                <a:solidFill>
                  <a:schemeClr val="bg2"/>
                </a:solidFill>
                <a:latin typeface="Open Sans SemiBold" pitchFamily="2" charset="0"/>
                <a:ea typeface="Open Sans SemiBold" pitchFamily="2" charset="0"/>
                <a:cs typeface="Open Sans SemiBold" pitchFamily="2" charset="0"/>
              </a:rPr>
              <a:t>(4096x4096 resolution, 640 patch)</a:t>
            </a:r>
          </a:p>
        </p:txBody>
      </p:sp>
    </p:spTree>
    <p:extLst>
      <p:ext uri="{BB962C8B-B14F-4D97-AF65-F5344CB8AC3E}">
        <p14:creationId xmlns:p14="http://schemas.microsoft.com/office/powerpoint/2010/main" val="1683880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B8C1C333-87B0-00DF-FBA7-70B3D69A3297}"/>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47645A78-8104-801E-2089-9BF746F68CF2}"/>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Results Analysis</a:t>
            </a:r>
            <a:endParaRPr dirty="0"/>
          </a:p>
        </p:txBody>
      </p:sp>
      <p:sp>
        <p:nvSpPr>
          <p:cNvPr id="2" name="Google Shape;1103;p39">
            <a:extLst>
              <a:ext uri="{FF2B5EF4-FFF2-40B4-BE49-F238E27FC236}">
                <a16:creationId xmlns:a16="http://schemas.microsoft.com/office/drawing/2014/main" id="{781EAC33-2F33-2B05-B75B-94A492544013}"/>
              </a:ext>
            </a:extLst>
          </p:cNvPr>
          <p:cNvSpPr txBox="1">
            <a:spLocks/>
          </p:cNvSpPr>
          <p:nvPr/>
        </p:nvSpPr>
        <p:spPr>
          <a:xfrm>
            <a:off x="713224" y="1249209"/>
            <a:ext cx="7530231" cy="2645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0" indent="0">
              <a:buClr>
                <a:schemeClr val="tx1"/>
              </a:buClr>
              <a:buFont typeface="Barlow"/>
              <a:buNone/>
            </a:pPr>
            <a:r>
              <a:rPr lang="en-US" dirty="0">
                <a:solidFill>
                  <a:schemeClr val="tx1"/>
                </a:solidFill>
                <a:latin typeface="Open Sans Light" pitchFamily="2" charset="0"/>
                <a:ea typeface="Open Sans Light" pitchFamily="2" charset="0"/>
                <a:cs typeface="Open Sans Light" pitchFamily="2" charset="0"/>
              </a:rPr>
              <a:t>Both configurations failed to correctly detect airplanes.</a:t>
            </a:r>
          </a:p>
          <a:p>
            <a:pPr marL="0" indent="0">
              <a:buClr>
                <a:schemeClr val="tx1"/>
              </a:buClr>
              <a:buFont typeface="Barlow"/>
              <a:buNone/>
            </a:pPr>
            <a:endParaRPr lang="en-US" dirty="0">
              <a:solidFill>
                <a:schemeClr val="tx1"/>
              </a:solidFill>
              <a:latin typeface="Open Sans Light" pitchFamily="2" charset="0"/>
              <a:ea typeface="Open Sans Light" pitchFamily="2" charset="0"/>
              <a:cs typeface="Open Sans Light" pitchFamily="2" charset="0"/>
            </a:endParaRPr>
          </a:p>
          <a:p>
            <a:pPr marL="0" indent="0">
              <a:buClr>
                <a:schemeClr val="tx1"/>
              </a:buClr>
              <a:buFont typeface="Barlow"/>
              <a:buNone/>
            </a:pPr>
            <a:r>
              <a:rPr lang="en-US" dirty="0">
                <a:solidFill>
                  <a:schemeClr val="bg2"/>
                </a:solidFill>
                <a:latin typeface="Open Sans SemiBold" pitchFamily="2" charset="0"/>
                <a:ea typeface="Open Sans SemiBold" pitchFamily="2" charset="0"/>
                <a:cs typeface="Open Sans SemiBold" pitchFamily="2" charset="0"/>
              </a:rPr>
              <a:t>Trained Encoder:</a:t>
            </a: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Exhibited clear signs of overfitting, likely due to the limited dataset size and a high number of trainable parameters.</a:t>
            </a: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Overfitting compromised generalization capability.</a:t>
            </a:r>
          </a:p>
          <a:p>
            <a:pPr marL="285750" indent="-285750">
              <a:buClr>
                <a:schemeClr val="tx1"/>
              </a:buClr>
            </a:pPr>
            <a:endParaRPr lang="en-US" dirty="0">
              <a:solidFill>
                <a:schemeClr val="tx1"/>
              </a:solidFill>
              <a:latin typeface="Open Sans Light" pitchFamily="2" charset="0"/>
              <a:ea typeface="Open Sans Light" pitchFamily="2" charset="0"/>
              <a:cs typeface="Open Sans Light" pitchFamily="2" charset="0"/>
            </a:endParaRPr>
          </a:p>
          <a:p>
            <a:pPr marL="0" indent="0">
              <a:buClr>
                <a:schemeClr val="tx1"/>
              </a:buClr>
              <a:buFont typeface="Barlow"/>
              <a:buNone/>
            </a:pPr>
            <a:r>
              <a:rPr lang="en-US" dirty="0">
                <a:solidFill>
                  <a:schemeClr val="bg2"/>
                </a:solidFill>
                <a:latin typeface="Open Sans SemiBold" pitchFamily="2" charset="0"/>
                <a:ea typeface="Open Sans SemiBold" pitchFamily="2" charset="0"/>
                <a:cs typeface="Open Sans SemiBold" pitchFamily="2" charset="0"/>
              </a:rPr>
              <a:t>Frozen Encoder:</a:t>
            </a: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Reduced trainable parameters mitigated overfitting.</a:t>
            </a:r>
          </a:p>
          <a:p>
            <a:pPr marL="285750" indent="-285750">
              <a:buClr>
                <a:schemeClr val="tx1"/>
              </a:buClr>
            </a:pPr>
            <a:r>
              <a:rPr lang="en-US" dirty="0">
                <a:solidFill>
                  <a:schemeClr val="tx1"/>
                </a:solidFill>
                <a:latin typeface="Open Sans Light" pitchFamily="2" charset="0"/>
                <a:ea typeface="Open Sans Light" pitchFamily="2" charset="0"/>
                <a:cs typeface="Open Sans Light" pitchFamily="2" charset="0"/>
              </a:rPr>
              <a:t>However, airplane detection still did not succeed.</a:t>
            </a:r>
          </a:p>
          <a:p>
            <a:pPr marL="0" indent="0">
              <a:buClr>
                <a:schemeClr val="tx1"/>
              </a:buClr>
              <a:buFont typeface="Barlow"/>
              <a:buNone/>
            </a:pPr>
            <a:endParaRPr lang="en-US" dirty="0">
              <a:solidFill>
                <a:schemeClr val="tx1"/>
              </a:solidFill>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2019618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6F6FB016-B6E6-D3E7-7733-07CD53A0CBF7}"/>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D2E49510-CBF3-4F9D-96C0-EB40226F6795}"/>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latin typeface="Open Sans SemiBold" pitchFamily="2" charset="0"/>
                <a:ea typeface="Open Sans SemiBold" pitchFamily="2" charset="0"/>
                <a:cs typeface="Open Sans SemiBold" pitchFamily="2" charset="0"/>
              </a:rPr>
              <a:t>Alternative </a:t>
            </a:r>
            <a:r>
              <a:rPr lang="it-IT" dirty="0" err="1">
                <a:solidFill>
                  <a:schemeClr val="bg2"/>
                </a:solidFill>
                <a:latin typeface="Open Sans SemiBold" pitchFamily="2" charset="0"/>
                <a:ea typeface="Open Sans SemiBold" pitchFamily="2" charset="0"/>
                <a:cs typeface="Open Sans SemiBold" pitchFamily="2" charset="0"/>
              </a:rPr>
              <a:t>Backbone</a:t>
            </a:r>
            <a:r>
              <a:rPr lang="it-IT" dirty="0">
                <a:solidFill>
                  <a:schemeClr val="bg2"/>
                </a:solidFill>
                <a:latin typeface="Open Sans SemiBold" pitchFamily="2" charset="0"/>
                <a:ea typeface="Open Sans SemiBold" pitchFamily="2" charset="0"/>
                <a:cs typeface="Open Sans SemiBold" pitchFamily="2" charset="0"/>
              </a:rPr>
              <a:t> Evaluation: ResNet50</a:t>
            </a:r>
            <a:endParaRPr dirty="0">
              <a:solidFill>
                <a:schemeClr val="bg2"/>
              </a:solidFill>
              <a:latin typeface="Open Sans SemiBold" pitchFamily="2" charset="0"/>
              <a:ea typeface="Open Sans SemiBold" pitchFamily="2" charset="0"/>
              <a:cs typeface="Open Sans SemiBold" pitchFamily="2" charset="0"/>
            </a:endParaRPr>
          </a:p>
        </p:txBody>
      </p:sp>
      <p:sp>
        <p:nvSpPr>
          <p:cNvPr id="2" name="Google Shape;1103;p39">
            <a:extLst>
              <a:ext uri="{FF2B5EF4-FFF2-40B4-BE49-F238E27FC236}">
                <a16:creationId xmlns:a16="http://schemas.microsoft.com/office/drawing/2014/main" id="{E8BEE71C-FEF0-FB32-0808-8AB83F7CE62F}"/>
              </a:ext>
            </a:extLst>
          </p:cNvPr>
          <p:cNvSpPr txBox="1">
            <a:spLocks/>
          </p:cNvSpPr>
          <p:nvPr/>
        </p:nvSpPr>
        <p:spPr>
          <a:xfrm>
            <a:off x="713225" y="1586093"/>
            <a:ext cx="7530231" cy="2645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0" indent="0">
              <a:buClr>
                <a:schemeClr val="tx1"/>
              </a:buClr>
              <a:buNone/>
            </a:pPr>
            <a:r>
              <a:rPr lang="it-IT" sz="2000" dirty="0" err="1">
                <a:solidFill>
                  <a:schemeClr val="bg2"/>
                </a:solidFill>
                <a:latin typeface="Open Sans SemiBold" pitchFamily="2" charset="0"/>
                <a:ea typeface="Open Sans SemiBold" pitchFamily="2" charset="0"/>
                <a:cs typeface="Open Sans SemiBold" pitchFamily="2" charset="0"/>
              </a:rPr>
              <a:t>Motivation</a:t>
            </a:r>
            <a:r>
              <a:rPr lang="it-IT" sz="2000" dirty="0">
                <a:solidFill>
                  <a:schemeClr val="bg2"/>
                </a:solidFill>
                <a:latin typeface="Open Sans SemiBold" pitchFamily="2" charset="0"/>
                <a:ea typeface="Open Sans SemiBold" pitchFamily="2" charset="0"/>
                <a:cs typeface="Open Sans SemiBold" pitchFamily="2" charset="0"/>
              </a:rPr>
              <a:t>:</a:t>
            </a:r>
          </a:p>
          <a:p>
            <a:pPr marL="0" indent="0">
              <a:buClr>
                <a:schemeClr val="tx1"/>
              </a:buClr>
              <a:buNone/>
            </a:pPr>
            <a:r>
              <a:rPr lang="en-US" dirty="0">
                <a:latin typeface="Open Sans Light" pitchFamily="2" charset="0"/>
                <a:ea typeface="Open Sans Light" pitchFamily="2" charset="0"/>
                <a:cs typeface="Open Sans Light" pitchFamily="2" charset="0"/>
              </a:rPr>
              <a:t>Test the performance of the detection head using a conventional backbone</a:t>
            </a:r>
            <a:endParaRPr lang="it-IT" dirty="0">
              <a:latin typeface="Open Sans Light" pitchFamily="2" charset="0"/>
              <a:ea typeface="Open Sans Light" pitchFamily="2" charset="0"/>
              <a:cs typeface="Open Sans Light" pitchFamily="2" charset="0"/>
            </a:endParaRPr>
          </a:p>
          <a:p>
            <a:pPr marL="0" indent="0">
              <a:buClr>
                <a:schemeClr val="tx1"/>
              </a:buClr>
              <a:buNone/>
            </a:pPr>
            <a:endParaRPr lang="it-IT" dirty="0">
              <a:latin typeface="Open Sans Light" pitchFamily="2" charset="0"/>
              <a:ea typeface="Open Sans Light" pitchFamily="2" charset="0"/>
              <a:cs typeface="Open Sans Light" pitchFamily="2" charset="0"/>
            </a:endParaRPr>
          </a:p>
          <a:p>
            <a:pPr marL="0" indent="0">
              <a:buClr>
                <a:schemeClr val="tx1"/>
              </a:buClr>
              <a:buNone/>
            </a:pPr>
            <a:r>
              <a:rPr lang="it-IT" sz="2000" dirty="0" err="1">
                <a:solidFill>
                  <a:schemeClr val="bg2"/>
                </a:solidFill>
                <a:latin typeface="Open Sans SemiBold" pitchFamily="2" charset="0"/>
                <a:ea typeface="Open Sans SemiBold" pitchFamily="2" charset="0"/>
                <a:cs typeface="Open Sans SemiBold" pitchFamily="2" charset="0"/>
              </a:rPr>
              <a:t>Experimental</a:t>
            </a:r>
            <a:r>
              <a:rPr lang="it-IT" sz="2000" dirty="0">
                <a:solidFill>
                  <a:schemeClr val="bg2"/>
                </a:solidFill>
                <a:latin typeface="Open Sans SemiBold" pitchFamily="2" charset="0"/>
                <a:ea typeface="Open Sans SemiBold" pitchFamily="2" charset="0"/>
                <a:cs typeface="Open Sans SemiBold" pitchFamily="2" charset="0"/>
              </a:rPr>
              <a:t> </a:t>
            </a:r>
            <a:r>
              <a:rPr lang="it-IT" sz="2000" dirty="0" err="1">
                <a:solidFill>
                  <a:schemeClr val="bg2"/>
                </a:solidFill>
                <a:latin typeface="Open Sans SemiBold" pitchFamily="2" charset="0"/>
                <a:ea typeface="Open Sans SemiBold" pitchFamily="2" charset="0"/>
                <a:cs typeface="Open Sans SemiBold" pitchFamily="2" charset="0"/>
              </a:rPr>
              <a:t>Configurations</a:t>
            </a:r>
            <a:r>
              <a:rPr lang="it-IT" sz="2000" dirty="0">
                <a:solidFill>
                  <a:schemeClr val="bg2"/>
                </a:solidFill>
                <a:latin typeface="Open Sans SemiBold" pitchFamily="2" charset="0"/>
                <a:ea typeface="Open Sans SemiBold" pitchFamily="2" charset="0"/>
                <a:cs typeface="Open Sans SemiBold" pitchFamily="2" charset="0"/>
              </a:rPr>
              <a:t>:</a:t>
            </a:r>
          </a:p>
          <a:p>
            <a:pPr marL="285750" indent="-285750">
              <a:buClr>
                <a:schemeClr val="tx1"/>
              </a:buClr>
            </a:pPr>
            <a:r>
              <a:rPr lang="en-US" dirty="0" err="1">
                <a:latin typeface="Open Sans SemiBold" pitchFamily="2" charset="0"/>
                <a:ea typeface="Open Sans SemiBold" pitchFamily="2" charset="0"/>
                <a:cs typeface="Open Sans SemiBold" pitchFamily="2" charset="0"/>
              </a:rPr>
              <a:t>CIoU</a:t>
            </a:r>
            <a:r>
              <a:rPr lang="en-US" dirty="0">
                <a:latin typeface="Open Sans SemiBold" pitchFamily="2" charset="0"/>
                <a:ea typeface="Open Sans SemiBold" pitchFamily="2" charset="0"/>
                <a:cs typeface="Open Sans SemiBold" pitchFamily="2" charset="0"/>
              </a:rPr>
              <a:t> + MSE Loss: </a:t>
            </a:r>
            <a:br>
              <a:rPr lang="en-US" dirty="0">
                <a:latin typeface="Open Sans SemiBold" pitchFamily="2" charset="0"/>
                <a:ea typeface="Open Sans SemiBold" pitchFamily="2" charset="0"/>
                <a:cs typeface="Open Sans SemiBold" pitchFamily="2" charset="0"/>
              </a:rPr>
            </a:br>
            <a:r>
              <a:rPr lang="en-US" dirty="0">
                <a:latin typeface="Open Sans Light" pitchFamily="2" charset="0"/>
                <a:ea typeface="Open Sans Light" pitchFamily="2" charset="0"/>
                <a:cs typeface="Open Sans Light" pitchFamily="2" charset="0"/>
              </a:rPr>
              <a:t>Coordinate loss include the </a:t>
            </a:r>
            <a:r>
              <a:rPr lang="en-US" dirty="0" err="1">
                <a:latin typeface="Open Sans Light" pitchFamily="2" charset="0"/>
                <a:ea typeface="Open Sans Light" pitchFamily="2" charset="0"/>
                <a:cs typeface="Open Sans Light" pitchFamily="2" charset="0"/>
              </a:rPr>
              <a:t>CIoU</a:t>
            </a:r>
            <a:r>
              <a:rPr lang="en-US" dirty="0">
                <a:latin typeface="Open Sans Light" pitchFamily="2" charset="0"/>
                <a:ea typeface="Open Sans Light" pitchFamily="2" charset="0"/>
                <a:cs typeface="Open Sans Light" pitchFamily="2" charset="0"/>
              </a:rPr>
              <a:t> and the MSE</a:t>
            </a:r>
            <a:endParaRPr lang="en-US" dirty="0">
              <a:latin typeface="Open Sans SemiBold" pitchFamily="2" charset="0"/>
              <a:ea typeface="Open Sans SemiBold" pitchFamily="2" charset="0"/>
              <a:cs typeface="Open Sans SemiBold" pitchFamily="2" charset="0"/>
            </a:endParaRPr>
          </a:p>
          <a:p>
            <a:pPr marL="285750" indent="-285750">
              <a:buClr>
                <a:schemeClr val="tx1"/>
              </a:buClr>
            </a:pPr>
            <a:endParaRPr lang="en-US" dirty="0">
              <a:latin typeface="Open Sans SemiBold" pitchFamily="2" charset="0"/>
              <a:ea typeface="Open Sans SemiBold" pitchFamily="2" charset="0"/>
              <a:cs typeface="Open Sans SemiBold" pitchFamily="2" charset="0"/>
            </a:endParaRPr>
          </a:p>
          <a:p>
            <a:pPr marL="285750" indent="-285750">
              <a:buClr>
                <a:schemeClr val="tx1"/>
              </a:buClr>
            </a:pPr>
            <a:r>
              <a:rPr lang="en-US" dirty="0" err="1">
                <a:latin typeface="Open Sans SemiBold" pitchFamily="2" charset="0"/>
                <a:ea typeface="Open Sans SemiBold" pitchFamily="2" charset="0"/>
                <a:cs typeface="Open Sans SemiBold" pitchFamily="2" charset="0"/>
              </a:rPr>
              <a:t>CIoU</a:t>
            </a:r>
            <a:r>
              <a:rPr lang="en-US" dirty="0">
                <a:latin typeface="Open Sans SemiBold" pitchFamily="2" charset="0"/>
                <a:ea typeface="Open Sans SemiBold" pitchFamily="2" charset="0"/>
                <a:cs typeface="Open Sans SemiBold" pitchFamily="2" charset="0"/>
              </a:rPr>
              <a:t>-Only:</a:t>
            </a:r>
            <a:br>
              <a:rPr lang="en-US" dirty="0">
                <a:latin typeface="Open Sans SemiBold" pitchFamily="2" charset="0"/>
                <a:ea typeface="Open Sans SemiBold" pitchFamily="2" charset="0"/>
                <a:cs typeface="Open Sans SemiBold" pitchFamily="2" charset="0"/>
              </a:rPr>
            </a:br>
            <a:r>
              <a:rPr lang="en-US" dirty="0">
                <a:latin typeface="Open Sans Light" pitchFamily="2" charset="0"/>
                <a:ea typeface="Open Sans Light" pitchFamily="2" charset="0"/>
                <a:cs typeface="Open Sans Light" pitchFamily="2" charset="0"/>
              </a:rPr>
              <a:t>Coordinate loss include only the </a:t>
            </a:r>
            <a:r>
              <a:rPr lang="en-US" dirty="0" err="1">
                <a:latin typeface="Open Sans Light" pitchFamily="2" charset="0"/>
                <a:ea typeface="Open Sans Light" pitchFamily="2" charset="0"/>
                <a:cs typeface="Open Sans Light" pitchFamily="2" charset="0"/>
              </a:rPr>
              <a:t>CIoU</a:t>
            </a:r>
            <a:endParaRPr lang="en-US" dirty="0">
              <a:solidFill>
                <a:schemeClr val="tx1"/>
              </a:solidFill>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3222195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74B2D6A1-63BF-9995-7A8A-BBDD654C22BD}"/>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CA34DA3F-992D-7971-F0A4-A93A6E7A0AC0}"/>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latin typeface="Open Sans SemiBold" pitchFamily="2" charset="0"/>
                <a:ea typeface="Open Sans SemiBold" pitchFamily="2" charset="0"/>
                <a:cs typeface="Open Sans SemiBold" pitchFamily="2" charset="0"/>
              </a:rPr>
              <a:t>Alternative </a:t>
            </a:r>
            <a:r>
              <a:rPr lang="it-IT" dirty="0" err="1">
                <a:solidFill>
                  <a:schemeClr val="bg2"/>
                </a:solidFill>
                <a:latin typeface="Open Sans SemiBold" pitchFamily="2" charset="0"/>
                <a:ea typeface="Open Sans SemiBold" pitchFamily="2" charset="0"/>
                <a:cs typeface="Open Sans SemiBold" pitchFamily="2" charset="0"/>
              </a:rPr>
              <a:t>Backbone</a:t>
            </a:r>
            <a:r>
              <a:rPr lang="it-IT" dirty="0">
                <a:solidFill>
                  <a:schemeClr val="bg2"/>
                </a:solidFill>
                <a:latin typeface="Open Sans SemiBold" pitchFamily="2" charset="0"/>
                <a:ea typeface="Open Sans SemiBold" pitchFamily="2" charset="0"/>
                <a:cs typeface="Open Sans SemiBold" pitchFamily="2" charset="0"/>
              </a:rPr>
              <a:t> Evaluation: ResNet50</a:t>
            </a:r>
            <a:endParaRPr dirty="0">
              <a:solidFill>
                <a:schemeClr val="bg2"/>
              </a:solidFill>
              <a:latin typeface="Open Sans SemiBold" pitchFamily="2" charset="0"/>
              <a:ea typeface="Open Sans SemiBold" pitchFamily="2" charset="0"/>
              <a:cs typeface="Open Sans SemiBold" pitchFamily="2" charset="0"/>
            </a:endParaRPr>
          </a:p>
        </p:txBody>
      </p:sp>
      <p:pic>
        <p:nvPicPr>
          <p:cNvPr id="4" name="Immagine 3" descr="Immagine che contiene testo, schermata, Diagramma, diagramma&#10;&#10;Il contenuto generato dall'IA potrebbe non essere corretto.">
            <a:extLst>
              <a:ext uri="{FF2B5EF4-FFF2-40B4-BE49-F238E27FC236}">
                <a16:creationId xmlns:a16="http://schemas.microsoft.com/office/drawing/2014/main" id="{3924445C-D2F8-0D49-2D6A-71D1965C1286}"/>
              </a:ext>
            </a:extLst>
          </p:cNvPr>
          <p:cNvPicPr>
            <a:picLocks noChangeAspect="1"/>
          </p:cNvPicPr>
          <p:nvPr/>
        </p:nvPicPr>
        <p:blipFill>
          <a:blip r:embed="rId3"/>
          <a:stretch>
            <a:fillRect/>
          </a:stretch>
        </p:blipFill>
        <p:spPr>
          <a:xfrm>
            <a:off x="380715" y="1558179"/>
            <a:ext cx="3160173" cy="2370130"/>
          </a:xfrm>
          <a:prstGeom prst="rect">
            <a:avLst/>
          </a:prstGeom>
        </p:spPr>
      </p:pic>
      <p:pic>
        <p:nvPicPr>
          <p:cNvPr id="6" name="Immagine 5" descr="Immagine che contiene testo, schermata, Diagramma, diagramma&#10;&#10;Il contenuto generato dall'IA potrebbe non essere corretto.">
            <a:extLst>
              <a:ext uri="{FF2B5EF4-FFF2-40B4-BE49-F238E27FC236}">
                <a16:creationId xmlns:a16="http://schemas.microsoft.com/office/drawing/2014/main" id="{259EDF95-1258-31D8-E746-D02B66FCCF62}"/>
              </a:ext>
            </a:extLst>
          </p:cNvPr>
          <p:cNvPicPr>
            <a:picLocks noChangeAspect="1"/>
          </p:cNvPicPr>
          <p:nvPr/>
        </p:nvPicPr>
        <p:blipFill>
          <a:blip r:embed="rId4"/>
          <a:stretch>
            <a:fillRect/>
          </a:stretch>
        </p:blipFill>
        <p:spPr>
          <a:xfrm>
            <a:off x="5603062" y="1558179"/>
            <a:ext cx="3160173" cy="2370130"/>
          </a:xfrm>
          <a:prstGeom prst="rect">
            <a:avLst/>
          </a:prstGeom>
        </p:spPr>
      </p:pic>
      <p:sp>
        <p:nvSpPr>
          <p:cNvPr id="7" name="Google Shape;2639;p62">
            <a:extLst>
              <a:ext uri="{FF2B5EF4-FFF2-40B4-BE49-F238E27FC236}">
                <a16:creationId xmlns:a16="http://schemas.microsoft.com/office/drawing/2014/main" id="{0A70B76B-6CED-8A97-1B8B-25224E2BABE3}"/>
              </a:ext>
            </a:extLst>
          </p:cNvPr>
          <p:cNvSpPr txBox="1"/>
          <p:nvPr/>
        </p:nvSpPr>
        <p:spPr>
          <a:xfrm>
            <a:off x="1087964" y="4097481"/>
            <a:ext cx="1745674"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CIoU Only</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8" name="Google Shape;2639;p62">
            <a:extLst>
              <a:ext uri="{FF2B5EF4-FFF2-40B4-BE49-F238E27FC236}">
                <a16:creationId xmlns:a16="http://schemas.microsoft.com/office/drawing/2014/main" id="{811465EA-4216-76AC-C25A-60577A4A53D5}"/>
              </a:ext>
            </a:extLst>
          </p:cNvPr>
          <p:cNvSpPr txBox="1"/>
          <p:nvPr/>
        </p:nvSpPr>
        <p:spPr>
          <a:xfrm>
            <a:off x="6310364" y="4097481"/>
            <a:ext cx="1745674"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CIoU + MSE</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9" name="Google Shape;2639;p62">
            <a:extLst>
              <a:ext uri="{FF2B5EF4-FFF2-40B4-BE49-F238E27FC236}">
                <a16:creationId xmlns:a16="http://schemas.microsoft.com/office/drawing/2014/main" id="{91BC496F-C7A2-8F77-9B6B-E52F00D4F3A1}"/>
              </a:ext>
            </a:extLst>
          </p:cNvPr>
          <p:cNvSpPr txBox="1"/>
          <p:nvPr/>
        </p:nvSpPr>
        <p:spPr>
          <a:xfrm>
            <a:off x="3540888" y="1558179"/>
            <a:ext cx="2062174"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Key Finding</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10" name="Google Shape;2638;p62">
            <a:extLst>
              <a:ext uri="{FF2B5EF4-FFF2-40B4-BE49-F238E27FC236}">
                <a16:creationId xmlns:a16="http://schemas.microsoft.com/office/drawing/2014/main" id="{90F1F384-8067-D66F-9AE8-B2FFB1084706}"/>
              </a:ext>
            </a:extLst>
          </p:cNvPr>
          <p:cNvSpPr txBox="1"/>
          <p:nvPr/>
        </p:nvSpPr>
        <p:spPr>
          <a:xfrm>
            <a:off x="3540887" y="2117079"/>
            <a:ext cx="2062173" cy="115278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tx1"/>
                </a:solidFill>
                <a:latin typeface="Open Sans Light" pitchFamily="2" charset="0"/>
                <a:ea typeface="Open Sans Light" pitchFamily="2" charset="0"/>
                <a:cs typeface="Open Sans Light" pitchFamily="2" charset="0"/>
              </a:rPr>
              <a:t>Inclusion of MSE loss helped achieve faster convergence and higher </a:t>
            </a:r>
            <a:r>
              <a:rPr lang="en-US" dirty="0" err="1">
                <a:solidFill>
                  <a:schemeClr val="tx1"/>
                </a:solidFill>
                <a:latin typeface="Open Sans Light" pitchFamily="2" charset="0"/>
                <a:ea typeface="Open Sans Light" pitchFamily="2" charset="0"/>
                <a:cs typeface="Open Sans Light" pitchFamily="2" charset="0"/>
              </a:rPr>
              <a:t>mAP</a:t>
            </a:r>
            <a:endParaRPr lang="en-US" dirty="0">
              <a:solidFill>
                <a:schemeClr val="tx1"/>
              </a:solidFill>
              <a:latin typeface="Open Sans Light" pitchFamily="2" charset="0"/>
              <a:ea typeface="Open Sans Light" pitchFamily="2" charset="0"/>
              <a:cs typeface="Open Sans Light" pitchFamily="2" charset="0"/>
            </a:endParaRPr>
          </a:p>
          <a:p>
            <a:pPr marL="0" lvl="0" indent="0" algn="ctr" rtl="0">
              <a:lnSpc>
                <a:spcPct val="115000"/>
              </a:lnSpc>
              <a:spcBef>
                <a:spcPts val="0"/>
              </a:spcBef>
              <a:spcAft>
                <a:spcPts val="0"/>
              </a:spcAft>
              <a:buNone/>
            </a:pPr>
            <a:endParaRPr lang="en-US" dirty="0">
              <a:solidFill>
                <a:schemeClr val="tx1"/>
              </a:solidFill>
              <a:latin typeface="Open Sans Light" pitchFamily="2" charset="0"/>
              <a:ea typeface="Open Sans Light" pitchFamily="2" charset="0"/>
              <a:cs typeface="Open Sans Light" pitchFamily="2" charset="0"/>
              <a:sym typeface="Barlow"/>
            </a:endParaRPr>
          </a:p>
          <a:p>
            <a:pPr marL="0" lvl="0" indent="0" algn="ctr" rtl="0">
              <a:lnSpc>
                <a:spcPct val="115000"/>
              </a:lnSpc>
              <a:spcBef>
                <a:spcPts val="0"/>
              </a:spcBef>
              <a:spcAft>
                <a:spcPts val="0"/>
              </a:spcAft>
              <a:buNone/>
            </a:pPr>
            <a:r>
              <a:rPr lang="en-US" dirty="0" err="1">
                <a:solidFill>
                  <a:schemeClr val="tx1"/>
                </a:solidFill>
                <a:latin typeface="Open Sans Light" pitchFamily="2" charset="0"/>
                <a:ea typeface="Open Sans Light" pitchFamily="2" charset="0"/>
                <a:cs typeface="Open Sans Light" pitchFamily="2" charset="0"/>
              </a:rPr>
              <a:t>CIoU</a:t>
            </a:r>
            <a:r>
              <a:rPr lang="en-US" dirty="0">
                <a:solidFill>
                  <a:schemeClr val="tx1"/>
                </a:solidFill>
                <a:latin typeface="Open Sans Light" pitchFamily="2" charset="0"/>
                <a:ea typeface="Open Sans Light" pitchFamily="2" charset="0"/>
                <a:cs typeface="Open Sans Light" pitchFamily="2" charset="0"/>
              </a:rPr>
              <a:t> only initial fails in correctly detect airplanes</a:t>
            </a:r>
            <a:endParaRPr lang="it-IT" dirty="0">
              <a:solidFill>
                <a:schemeClr val="tx1"/>
              </a:solidFill>
              <a:latin typeface="Open Sans Light" pitchFamily="2" charset="0"/>
              <a:ea typeface="Open Sans Light" pitchFamily="2" charset="0"/>
              <a:cs typeface="Open Sans Light" pitchFamily="2" charset="0"/>
              <a:sym typeface="Barlow"/>
            </a:endParaRPr>
          </a:p>
        </p:txBody>
      </p:sp>
    </p:spTree>
    <p:extLst>
      <p:ext uri="{BB962C8B-B14F-4D97-AF65-F5344CB8AC3E}">
        <p14:creationId xmlns:p14="http://schemas.microsoft.com/office/powerpoint/2010/main" val="334333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3" name="Immagine 2" descr="Immagine che contiene bianco e nero, paesaggio urbano, monocromatico, grattacielo&#10;&#10;Il contenuto generato dall'IA potrebbe non essere corretto.">
            <a:extLst>
              <a:ext uri="{FF2B5EF4-FFF2-40B4-BE49-F238E27FC236}">
                <a16:creationId xmlns:a16="http://schemas.microsoft.com/office/drawing/2014/main" id="{7EBC10A7-EE63-3C88-41A5-2BADC2C9B1B0}"/>
              </a:ext>
            </a:extLst>
          </p:cNvPr>
          <p:cNvPicPr>
            <a:picLocks noChangeAspect="1"/>
          </p:cNvPicPr>
          <p:nvPr/>
        </p:nvPicPr>
        <p:blipFill>
          <a:blip r:embed="rId3"/>
          <a:stretch>
            <a:fillRect/>
          </a:stretch>
        </p:blipFill>
        <p:spPr>
          <a:xfrm>
            <a:off x="0" y="0"/>
            <a:ext cx="9144000" cy="5143500"/>
          </a:xfrm>
          <a:prstGeom prst="rect">
            <a:avLst/>
          </a:prstGeom>
        </p:spPr>
      </p:pic>
      <p:pic>
        <p:nvPicPr>
          <p:cNvPr id="9" name="Immagine 8" descr="Immagine che contiene edificio, bianco e nero, paesaggio urbano, Area urbana&#10;&#10;Il contenuto generato dall'IA potrebbe non essere corretto.">
            <a:extLst>
              <a:ext uri="{FF2B5EF4-FFF2-40B4-BE49-F238E27FC236}">
                <a16:creationId xmlns:a16="http://schemas.microsoft.com/office/drawing/2014/main" id="{9499B8A1-6098-F134-BC4D-2FD2EEF0257F}"/>
              </a:ext>
            </a:extLst>
          </p:cNvPr>
          <p:cNvPicPr>
            <a:picLocks noChangeAspect="1"/>
          </p:cNvPicPr>
          <p:nvPr/>
        </p:nvPicPr>
        <p:blipFill>
          <a:blip r:embed="rId4"/>
          <a:stretch>
            <a:fillRect/>
          </a:stretch>
        </p:blipFill>
        <p:spPr>
          <a:xfrm>
            <a:off x="0" y="0"/>
            <a:ext cx="5391150" cy="5143500"/>
          </a:xfrm>
          <a:prstGeom prst="rect">
            <a:avLst/>
          </a:prstGeom>
        </p:spPr>
      </p:pic>
      <p:sp>
        <p:nvSpPr>
          <p:cNvPr id="217" name="Google Shape;217;p33"/>
          <p:cNvSpPr txBox="1">
            <a:spLocks noGrp="1"/>
          </p:cNvSpPr>
          <p:nvPr>
            <p:ph type="ctrTitle"/>
          </p:nvPr>
        </p:nvSpPr>
        <p:spPr>
          <a:xfrm>
            <a:off x="713225" y="1401138"/>
            <a:ext cx="4732500" cy="181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err="1">
                <a:solidFill>
                  <a:schemeClr val="bg2"/>
                </a:solidFill>
                <a:latin typeface="Open Sans SemiBold" pitchFamily="2" charset="0"/>
                <a:ea typeface="Open Sans SemiBold" pitchFamily="2" charset="0"/>
                <a:cs typeface="Open Sans SemiBold" pitchFamily="2" charset="0"/>
              </a:rPr>
              <a:t>Introduction</a:t>
            </a:r>
            <a:r>
              <a:rPr lang="it-IT" dirty="0">
                <a:solidFill>
                  <a:schemeClr val="bg2"/>
                </a:solidFill>
                <a:latin typeface="Open Sans SemiBold" pitchFamily="2" charset="0"/>
                <a:ea typeface="Open Sans SemiBold" pitchFamily="2" charset="0"/>
                <a:cs typeface="Open Sans SemiBold" pitchFamily="2" charset="0"/>
              </a:rPr>
              <a:t> and </a:t>
            </a:r>
            <a:r>
              <a:rPr lang="it-IT" dirty="0" err="1">
                <a:solidFill>
                  <a:schemeClr val="bg2"/>
                </a:solidFill>
                <a:latin typeface="Open Sans SemiBold" pitchFamily="2" charset="0"/>
                <a:ea typeface="Open Sans SemiBold" pitchFamily="2" charset="0"/>
                <a:cs typeface="Open Sans SemiBold" pitchFamily="2" charset="0"/>
              </a:rPr>
              <a:t>Context</a:t>
            </a:r>
            <a:endParaRPr lang="it-IT" dirty="0">
              <a:solidFill>
                <a:schemeClr val="bg2"/>
              </a:solidFill>
              <a:latin typeface="Open Sans SemiBold" pitchFamily="2" charset="0"/>
              <a:ea typeface="Open Sans SemiBold" pitchFamily="2" charset="0"/>
              <a:cs typeface="Open Sans SemiBold" pitchFamily="2" charset="0"/>
            </a:endParaRPr>
          </a:p>
        </p:txBody>
      </p:sp>
      <p:sp>
        <p:nvSpPr>
          <p:cNvPr id="218" name="Google Shape;218;p33"/>
          <p:cNvSpPr txBox="1">
            <a:spLocks noGrp="1"/>
          </p:cNvSpPr>
          <p:nvPr>
            <p:ph type="subTitle" idx="1"/>
          </p:nvPr>
        </p:nvSpPr>
        <p:spPr>
          <a:xfrm>
            <a:off x="713225" y="3251275"/>
            <a:ext cx="4732500" cy="4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pen Sans Light" pitchFamily="2" charset="0"/>
                <a:ea typeface="Open Sans Light" pitchFamily="2" charset="0"/>
                <a:cs typeface="Open Sans Light" pitchFamily="2" charset="0"/>
              </a:rPr>
              <a:t>Applications of SAR, Specific Challenges of SAR Images, Objective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1043EFC9-AD1E-2A0D-20A3-3BE5E638B685}"/>
            </a:ext>
          </a:extLst>
        </p:cNvPr>
        <p:cNvGrpSpPr/>
        <p:nvPr/>
      </p:nvGrpSpPr>
      <p:grpSpPr>
        <a:xfrm>
          <a:off x="0" y="0"/>
          <a:ext cx="0" cy="0"/>
          <a:chOff x="0" y="0"/>
          <a:chExt cx="0" cy="0"/>
        </a:xfrm>
      </p:grpSpPr>
      <p:pic>
        <p:nvPicPr>
          <p:cNvPr id="11" name="Immagine 10" descr="Immagine che contiene testo, schermata, diagramma, Diagramma&#10;&#10;Il contenuto generato dall'IA potrebbe non essere corretto.">
            <a:extLst>
              <a:ext uri="{FF2B5EF4-FFF2-40B4-BE49-F238E27FC236}">
                <a16:creationId xmlns:a16="http://schemas.microsoft.com/office/drawing/2014/main" id="{827171C9-0F3E-1666-8B15-3AA15F35FE5D}"/>
              </a:ext>
            </a:extLst>
          </p:cNvPr>
          <p:cNvPicPr>
            <a:picLocks noChangeAspect="1"/>
          </p:cNvPicPr>
          <p:nvPr/>
        </p:nvPicPr>
        <p:blipFill>
          <a:blip r:embed="rId3"/>
          <a:stretch>
            <a:fillRect/>
          </a:stretch>
        </p:blipFill>
        <p:spPr>
          <a:xfrm>
            <a:off x="380713" y="1558182"/>
            <a:ext cx="3160172" cy="2370128"/>
          </a:xfrm>
          <a:prstGeom prst="rect">
            <a:avLst/>
          </a:prstGeom>
        </p:spPr>
      </p:pic>
      <p:pic>
        <p:nvPicPr>
          <p:cNvPr id="3" name="Immagine 2" descr="Immagine che contiene testo, schermata, diagramma, Diagramma&#10;&#10;Il contenuto generato dall'IA potrebbe non essere corretto.">
            <a:extLst>
              <a:ext uri="{FF2B5EF4-FFF2-40B4-BE49-F238E27FC236}">
                <a16:creationId xmlns:a16="http://schemas.microsoft.com/office/drawing/2014/main" id="{CA1D46CE-5201-994C-61D9-28FE5A2340EF}"/>
              </a:ext>
            </a:extLst>
          </p:cNvPr>
          <p:cNvPicPr>
            <a:picLocks noChangeAspect="1"/>
          </p:cNvPicPr>
          <p:nvPr/>
        </p:nvPicPr>
        <p:blipFill>
          <a:blip r:embed="rId4"/>
          <a:stretch>
            <a:fillRect/>
          </a:stretch>
        </p:blipFill>
        <p:spPr>
          <a:xfrm>
            <a:off x="5603060" y="1558179"/>
            <a:ext cx="3160173" cy="2370130"/>
          </a:xfrm>
          <a:prstGeom prst="rect">
            <a:avLst/>
          </a:prstGeom>
        </p:spPr>
      </p:pic>
      <p:sp>
        <p:nvSpPr>
          <p:cNvPr id="2633" name="Google Shape;2633;p62">
            <a:extLst>
              <a:ext uri="{FF2B5EF4-FFF2-40B4-BE49-F238E27FC236}">
                <a16:creationId xmlns:a16="http://schemas.microsoft.com/office/drawing/2014/main" id="{8B0E77BC-70CD-BFF9-30C1-13826302EA76}"/>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latin typeface="Open Sans SemiBold" pitchFamily="2" charset="0"/>
                <a:ea typeface="Open Sans SemiBold" pitchFamily="2" charset="0"/>
                <a:cs typeface="Open Sans SemiBold" pitchFamily="2" charset="0"/>
              </a:rPr>
              <a:t>Alternative </a:t>
            </a:r>
            <a:r>
              <a:rPr lang="it-IT" dirty="0" err="1">
                <a:solidFill>
                  <a:schemeClr val="bg2"/>
                </a:solidFill>
                <a:latin typeface="Open Sans SemiBold" pitchFamily="2" charset="0"/>
                <a:ea typeface="Open Sans SemiBold" pitchFamily="2" charset="0"/>
                <a:cs typeface="Open Sans SemiBold" pitchFamily="2" charset="0"/>
              </a:rPr>
              <a:t>Backbone</a:t>
            </a:r>
            <a:r>
              <a:rPr lang="it-IT" dirty="0">
                <a:solidFill>
                  <a:schemeClr val="bg2"/>
                </a:solidFill>
                <a:latin typeface="Open Sans SemiBold" pitchFamily="2" charset="0"/>
                <a:ea typeface="Open Sans SemiBold" pitchFamily="2" charset="0"/>
                <a:cs typeface="Open Sans SemiBold" pitchFamily="2" charset="0"/>
              </a:rPr>
              <a:t> Evaluation: ResNet50</a:t>
            </a:r>
            <a:endParaRPr dirty="0">
              <a:solidFill>
                <a:schemeClr val="bg2"/>
              </a:solidFill>
              <a:latin typeface="Open Sans SemiBold" pitchFamily="2" charset="0"/>
              <a:ea typeface="Open Sans SemiBold" pitchFamily="2" charset="0"/>
              <a:cs typeface="Open Sans SemiBold" pitchFamily="2" charset="0"/>
            </a:endParaRPr>
          </a:p>
        </p:txBody>
      </p:sp>
      <p:sp>
        <p:nvSpPr>
          <p:cNvPr id="7" name="Google Shape;2639;p62">
            <a:extLst>
              <a:ext uri="{FF2B5EF4-FFF2-40B4-BE49-F238E27FC236}">
                <a16:creationId xmlns:a16="http://schemas.microsoft.com/office/drawing/2014/main" id="{7DE5406D-CE03-F811-58D8-463536668F5D}"/>
              </a:ext>
            </a:extLst>
          </p:cNvPr>
          <p:cNvSpPr txBox="1"/>
          <p:nvPr/>
        </p:nvSpPr>
        <p:spPr>
          <a:xfrm>
            <a:off x="1087964" y="4097481"/>
            <a:ext cx="1745674"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CIoU Only</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8" name="Google Shape;2639;p62">
            <a:extLst>
              <a:ext uri="{FF2B5EF4-FFF2-40B4-BE49-F238E27FC236}">
                <a16:creationId xmlns:a16="http://schemas.microsoft.com/office/drawing/2014/main" id="{C135DFBA-1258-48DF-A26F-50894CB202F2}"/>
              </a:ext>
            </a:extLst>
          </p:cNvPr>
          <p:cNvSpPr txBox="1"/>
          <p:nvPr/>
        </p:nvSpPr>
        <p:spPr>
          <a:xfrm>
            <a:off x="6310364" y="4097481"/>
            <a:ext cx="1745674"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CIoU + MSE</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9" name="Google Shape;2639;p62">
            <a:extLst>
              <a:ext uri="{FF2B5EF4-FFF2-40B4-BE49-F238E27FC236}">
                <a16:creationId xmlns:a16="http://schemas.microsoft.com/office/drawing/2014/main" id="{D3BBCC93-AFA1-5E30-418C-562604B165FC}"/>
              </a:ext>
            </a:extLst>
          </p:cNvPr>
          <p:cNvSpPr txBox="1"/>
          <p:nvPr/>
        </p:nvSpPr>
        <p:spPr>
          <a:xfrm>
            <a:off x="3540888" y="1558179"/>
            <a:ext cx="2062174"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Key Finding</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10" name="Google Shape;2638;p62">
            <a:extLst>
              <a:ext uri="{FF2B5EF4-FFF2-40B4-BE49-F238E27FC236}">
                <a16:creationId xmlns:a16="http://schemas.microsoft.com/office/drawing/2014/main" id="{D2B16DB3-A506-2FC1-4821-591D6B203D82}"/>
              </a:ext>
            </a:extLst>
          </p:cNvPr>
          <p:cNvSpPr txBox="1"/>
          <p:nvPr/>
        </p:nvSpPr>
        <p:spPr>
          <a:xfrm>
            <a:off x="3540887" y="2117079"/>
            <a:ext cx="2062173" cy="115278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tx1"/>
                </a:solidFill>
                <a:latin typeface="Open Sans Light" pitchFamily="2" charset="0"/>
                <a:ea typeface="Open Sans Light" pitchFamily="2" charset="0"/>
                <a:cs typeface="Open Sans Light" pitchFamily="2" charset="0"/>
              </a:rPr>
              <a:t>The absence of the MSE component resulted in an initial tendency of the network to predict larger bounding boxes</a:t>
            </a:r>
            <a:endParaRPr lang="it-IT" dirty="0">
              <a:solidFill>
                <a:schemeClr val="tx1"/>
              </a:solidFill>
              <a:latin typeface="Open Sans Light" pitchFamily="2" charset="0"/>
              <a:ea typeface="Open Sans Light" pitchFamily="2" charset="0"/>
              <a:cs typeface="Open Sans Light" pitchFamily="2" charset="0"/>
              <a:sym typeface="Barlow"/>
            </a:endParaRPr>
          </a:p>
        </p:txBody>
      </p:sp>
    </p:spTree>
    <p:extLst>
      <p:ext uri="{BB962C8B-B14F-4D97-AF65-F5344CB8AC3E}">
        <p14:creationId xmlns:p14="http://schemas.microsoft.com/office/powerpoint/2010/main" val="3121690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A4A6C5EE-75AF-4070-05A2-034F40D4F661}"/>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952C42E7-8653-DD6A-4958-70815DA57E0D}"/>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latin typeface="Open Sans SemiBold" pitchFamily="2" charset="0"/>
                <a:ea typeface="Open Sans SemiBold" pitchFamily="2" charset="0"/>
                <a:cs typeface="Open Sans SemiBold" pitchFamily="2" charset="0"/>
              </a:rPr>
              <a:t>Performance </a:t>
            </a:r>
            <a:r>
              <a:rPr lang="it-IT" dirty="0" err="1">
                <a:solidFill>
                  <a:schemeClr val="bg2"/>
                </a:solidFill>
                <a:latin typeface="Open Sans SemiBold" pitchFamily="2" charset="0"/>
                <a:ea typeface="Open Sans SemiBold" pitchFamily="2" charset="0"/>
                <a:cs typeface="Open Sans SemiBold" pitchFamily="2" charset="0"/>
              </a:rPr>
              <a:t>Metrics</a:t>
            </a:r>
            <a:r>
              <a:rPr lang="it-IT" dirty="0">
                <a:solidFill>
                  <a:schemeClr val="bg2"/>
                </a:solidFill>
                <a:latin typeface="Open Sans SemiBold" pitchFamily="2" charset="0"/>
                <a:ea typeface="Open Sans SemiBold" pitchFamily="2" charset="0"/>
                <a:cs typeface="Open Sans SemiBold" pitchFamily="2" charset="0"/>
              </a:rPr>
              <a:t> </a:t>
            </a:r>
            <a:r>
              <a:rPr lang="it-IT" dirty="0" err="1">
                <a:solidFill>
                  <a:schemeClr val="bg2"/>
                </a:solidFill>
                <a:latin typeface="Open Sans SemiBold" pitchFamily="2" charset="0"/>
                <a:ea typeface="Open Sans SemiBold" pitchFamily="2" charset="0"/>
                <a:cs typeface="Open Sans SemiBold" pitchFamily="2" charset="0"/>
              </a:rPr>
              <a:t>Comparison</a:t>
            </a:r>
            <a:endParaRPr dirty="0">
              <a:solidFill>
                <a:schemeClr val="bg2"/>
              </a:solidFill>
              <a:latin typeface="Open Sans SemiBold" pitchFamily="2" charset="0"/>
              <a:ea typeface="Open Sans SemiBold" pitchFamily="2" charset="0"/>
              <a:cs typeface="Open Sans SemiBold" pitchFamily="2" charset="0"/>
            </a:endParaRPr>
          </a:p>
        </p:txBody>
      </p:sp>
      <p:pic>
        <p:nvPicPr>
          <p:cNvPr id="6" name="Immagine 5">
            <a:extLst>
              <a:ext uri="{FF2B5EF4-FFF2-40B4-BE49-F238E27FC236}">
                <a16:creationId xmlns:a16="http://schemas.microsoft.com/office/drawing/2014/main" id="{87AB0E22-0F54-166B-6A9C-98EC0B37ACEB}"/>
              </a:ext>
            </a:extLst>
          </p:cNvPr>
          <p:cNvPicPr>
            <a:picLocks noChangeAspect="1"/>
          </p:cNvPicPr>
          <p:nvPr/>
        </p:nvPicPr>
        <p:blipFill>
          <a:blip r:embed="rId3"/>
          <a:srcRect/>
          <a:stretch/>
        </p:blipFill>
        <p:spPr>
          <a:xfrm>
            <a:off x="875759" y="1368745"/>
            <a:ext cx="7392432" cy="3218808"/>
          </a:xfrm>
          <a:prstGeom prst="rect">
            <a:avLst/>
          </a:prstGeom>
        </p:spPr>
      </p:pic>
    </p:spTree>
    <p:extLst>
      <p:ext uri="{BB962C8B-B14F-4D97-AF65-F5344CB8AC3E}">
        <p14:creationId xmlns:p14="http://schemas.microsoft.com/office/powerpoint/2010/main" val="1063745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E7FDE124-95A8-36C8-B96D-6C61DE548D5A}"/>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E903BDE3-5BC7-995B-5B95-07E258FDC641}"/>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latin typeface="Open Sans SemiBold" pitchFamily="2" charset="0"/>
                <a:ea typeface="Open Sans SemiBold" pitchFamily="2" charset="0"/>
                <a:cs typeface="Open Sans SemiBold" pitchFamily="2" charset="0"/>
              </a:rPr>
              <a:t>Image </a:t>
            </a:r>
            <a:r>
              <a:rPr lang="it-IT" dirty="0" err="1">
                <a:solidFill>
                  <a:schemeClr val="bg2"/>
                </a:solidFill>
                <a:latin typeface="Open Sans SemiBold" pitchFamily="2" charset="0"/>
                <a:ea typeface="Open Sans SemiBold" pitchFamily="2" charset="0"/>
                <a:cs typeface="Open Sans SemiBold" pitchFamily="2" charset="0"/>
              </a:rPr>
              <a:t>Reconstruction</a:t>
            </a:r>
            <a:r>
              <a:rPr lang="en-US" dirty="0">
                <a:solidFill>
                  <a:schemeClr val="bg2"/>
                </a:solidFill>
                <a:latin typeface="Open Sans SemiBold" pitchFamily="2" charset="0"/>
                <a:ea typeface="Open Sans SemiBold" pitchFamily="2" charset="0"/>
                <a:cs typeface="Open Sans SemiBold" pitchFamily="2" charset="0"/>
              </a:rPr>
              <a:t> Analysis</a:t>
            </a:r>
            <a:endParaRPr dirty="0">
              <a:solidFill>
                <a:schemeClr val="bg2"/>
              </a:solidFill>
              <a:latin typeface="Open Sans SemiBold" pitchFamily="2" charset="0"/>
              <a:ea typeface="Open Sans SemiBold" pitchFamily="2" charset="0"/>
              <a:cs typeface="Open Sans SemiBold" pitchFamily="2" charset="0"/>
            </a:endParaRPr>
          </a:p>
        </p:txBody>
      </p:sp>
      <p:pic>
        <p:nvPicPr>
          <p:cNvPr id="4" name="Immagine 3" descr="Immagine che contiene bianco e nero, schermata, pannello di controllo, cabina di pilotaggio&#10;&#10;Il contenuto generato dall'IA potrebbe non essere corretto.">
            <a:extLst>
              <a:ext uri="{FF2B5EF4-FFF2-40B4-BE49-F238E27FC236}">
                <a16:creationId xmlns:a16="http://schemas.microsoft.com/office/drawing/2014/main" id="{68733AD1-517B-D6AC-ABE5-F733F7B4893B}"/>
              </a:ext>
            </a:extLst>
          </p:cNvPr>
          <p:cNvPicPr>
            <a:picLocks noChangeAspect="1"/>
          </p:cNvPicPr>
          <p:nvPr/>
        </p:nvPicPr>
        <p:blipFill>
          <a:blip r:embed="rId3"/>
          <a:stretch>
            <a:fillRect/>
          </a:stretch>
        </p:blipFill>
        <p:spPr>
          <a:xfrm>
            <a:off x="5331086" y="1413164"/>
            <a:ext cx="3291840" cy="3291840"/>
          </a:xfrm>
          <a:prstGeom prst="rect">
            <a:avLst/>
          </a:prstGeom>
          <a:effectLst>
            <a:glow rad="101600">
              <a:schemeClr val="bg2">
                <a:alpha val="40000"/>
              </a:schemeClr>
            </a:glow>
          </a:effectLst>
        </p:spPr>
      </p:pic>
      <p:pic>
        <p:nvPicPr>
          <p:cNvPr id="6" name="Immagine 5" descr="Immagine che contiene grigio, nero, schermata, monocromatico&#10;&#10;Il contenuto generato dall'IA potrebbe non essere corretto.">
            <a:extLst>
              <a:ext uri="{FF2B5EF4-FFF2-40B4-BE49-F238E27FC236}">
                <a16:creationId xmlns:a16="http://schemas.microsoft.com/office/drawing/2014/main" id="{53051C67-63FE-71DC-0113-E09A878D56FA}"/>
              </a:ext>
            </a:extLst>
          </p:cNvPr>
          <p:cNvPicPr>
            <a:picLocks noChangeAspect="1"/>
          </p:cNvPicPr>
          <p:nvPr/>
        </p:nvPicPr>
        <p:blipFill>
          <a:blip r:embed="rId4"/>
          <a:stretch>
            <a:fillRect/>
          </a:stretch>
        </p:blipFill>
        <p:spPr>
          <a:xfrm>
            <a:off x="521074" y="1413164"/>
            <a:ext cx="3291840" cy="3291840"/>
          </a:xfrm>
          <a:prstGeom prst="rect">
            <a:avLst/>
          </a:prstGeom>
          <a:effectLst>
            <a:glow rad="101600">
              <a:schemeClr val="bg2">
                <a:alpha val="40000"/>
              </a:schemeClr>
            </a:glow>
          </a:effectLst>
        </p:spPr>
      </p:pic>
      <p:sp>
        <p:nvSpPr>
          <p:cNvPr id="2" name="Google Shape;2639;p62">
            <a:extLst>
              <a:ext uri="{FF2B5EF4-FFF2-40B4-BE49-F238E27FC236}">
                <a16:creationId xmlns:a16="http://schemas.microsoft.com/office/drawing/2014/main" id="{84FBF61D-3200-82D7-8434-867355F81A47}"/>
              </a:ext>
            </a:extLst>
          </p:cNvPr>
          <p:cNvSpPr txBox="1"/>
          <p:nvPr/>
        </p:nvSpPr>
        <p:spPr>
          <a:xfrm>
            <a:off x="3699163" y="1413164"/>
            <a:ext cx="1745674"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chemeClr val="bg2"/>
                </a:solidFill>
                <a:latin typeface="Open Sans SemiBold" pitchFamily="2" charset="0"/>
                <a:ea typeface="Open Sans SemiBold" pitchFamily="2" charset="0"/>
                <a:cs typeface="Open Sans SemiBold" pitchFamily="2" charset="0"/>
                <a:sym typeface="Barlow Medium"/>
              </a:rPr>
              <a:t>Key Finding</a:t>
            </a:r>
            <a:endParaRPr sz="2000" dirty="0">
              <a:solidFill>
                <a:schemeClr val="bg2"/>
              </a:solidFill>
              <a:latin typeface="Open Sans SemiBold" pitchFamily="2" charset="0"/>
              <a:ea typeface="Open Sans SemiBold" pitchFamily="2" charset="0"/>
              <a:cs typeface="Open Sans SemiBold" pitchFamily="2" charset="0"/>
              <a:sym typeface="Barlow Medium"/>
            </a:endParaRPr>
          </a:p>
        </p:txBody>
      </p:sp>
      <p:sp>
        <p:nvSpPr>
          <p:cNvPr id="3" name="Google Shape;2638;p62">
            <a:extLst>
              <a:ext uri="{FF2B5EF4-FFF2-40B4-BE49-F238E27FC236}">
                <a16:creationId xmlns:a16="http://schemas.microsoft.com/office/drawing/2014/main" id="{801EA7CC-4FB5-093A-3AE9-A41BAEDB02B3}"/>
              </a:ext>
            </a:extLst>
          </p:cNvPr>
          <p:cNvSpPr txBox="1"/>
          <p:nvPr/>
        </p:nvSpPr>
        <p:spPr>
          <a:xfrm>
            <a:off x="3699163" y="1972064"/>
            <a:ext cx="1745674" cy="61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tx1"/>
                </a:solidFill>
                <a:latin typeface="Open Sans Light" pitchFamily="2" charset="0"/>
                <a:ea typeface="Open Sans Light" pitchFamily="2" charset="0"/>
                <a:cs typeface="Open Sans Light" pitchFamily="2" charset="0"/>
              </a:rPr>
              <a:t>Global scene is maintained, but small objects tend to vanish</a:t>
            </a:r>
            <a:endParaRPr lang="it-IT" dirty="0">
              <a:solidFill>
                <a:schemeClr val="tx1"/>
              </a:solidFill>
              <a:latin typeface="Open Sans Light" pitchFamily="2" charset="0"/>
              <a:ea typeface="Open Sans Light" pitchFamily="2" charset="0"/>
              <a:cs typeface="Open Sans Light" pitchFamily="2" charset="0"/>
              <a:sym typeface="Barlow"/>
            </a:endParaRPr>
          </a:p>
        </p:txBody>
      </p:sp>
    </p:spTree>
    <p:extLst>
      <p:ext uri="{BB962C8B-B14F-4D97-AF65-F5344CB8AC3E}">
        <p14:creationId xmlns:p14="http://schemas.microsoft.com/office/powerpoint/2010/main" val="2067218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659837E2-3C69-12DB-ADFA-5193BD8FBC1D}"/>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FCE142F7-4CEB-5737-6EB2-24B8CA15D836}"/>
              </a:ext>
            </a:extLst>
          </p:cNvPr>
          <p:cNvSpPr txBox="1">
            <a:spLocks noGrp="1"/>
          </p:cNvSpPr>
          <p:nvPr>
            <p:ph type="title"/>
          </p:nvPr>
        </p:nvSpPr>
        <p:spPr>
          <a:xfrm>
            <a:off x="713225" y="364178"/>
            <a:ext cx="7890844" cy="572700"/>
          </a:xfrm>
          <a:prstGeom prst="rect">
            <a:avLst/>
          </a:prstGeom>
        </p:spPr>
        <p:txBody>
          <a:bodyPr spcFirstLastPara="1" wrap="square" lIns="91425" tIns="91425" rIns="91425" bIns="91425" anchor="t" anchorCtr="0">
            <a:noAutofit/>
          </a:bodyPr>
          <a:lstStyle/>
          <a:p>
            <a:pPr marL="0" indent="0">
              <a:buClr>
                <a:schemeClr val="tx1"/>
              </a:buClr>
              <a:buFont typeface="Barlow"/>
              <a:buNone/>
            </a:pPr>
            <a:r>
              <a:rPr lang="en-US" dirty="0">
                <a:solidFill>
                  <a:schemeClr val="bg2"/>
                </a:solidFill>
                <a:latin typeface="Open Sans SemiBold" pitchFamily="2" charset="0"/>
                <a:ea typeface="Open Sans SemiBold" pitchFamily="2" charset="0"/>
                <a:cs typeface="Open Sans SemiBold" pitchFamily="2" charset="0"/>
              </a:rPr>
              <a:t>Limitations &amp; Future Improvements</a:t>
            </a:r>
          </a:p>
        </p:txBody>
      </p:sp>
      <p:sp>
        <p:nvSpPr>
          <p:cNvPr id="2" name="Google Shape;1103;p39">
            <a:extLst>
              <a:ext uri="{FF2B5EF4-FFF2-40B4-BE49-F238E27FC236}">
                <a16:creationId xmlns:a16="http://schemas.microsoft.com/office/drawing/2014/main" id="{35013962-5AC7-C717-D8E7-036AAB775F2D}"/>
              </a:ext>
            </a:extLst>
          </p:cNvPr>
          <p:cNvSpPr txBox="1">
            <a:spLocks/>
          </p:cNvSpPr>
          <p:nvPr/>
        </p:nvSpPr>
        <p:spPr>
          <a:xfrm>
            <a:off x="713224" y="1249209"/>
            <a:ext cx="7530231" cy="2645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285750" indent="-285750">
              <a:buClr>
                <a:schemeClr val="tx1"/>
              </a:buClr>
            </a:pPr>
            <a:r>
              <a:rPr lang="en-US" dirty="0">
                <a:solidFill>
                  <a:schemeClr val="bg2"/>
                </a:solidFill>
                <a:latin typeface="Open Sans SemiBold" pitchFamily="2" charset="0"/>
                <a:ea typeface="Open Sans SemiBold" pitchFamily="2" charset="0"/>
                <a:cs typeface="Open Sans SemiBold" pitchFamily="2" charset="0"/>
              </a:rPr>
              <a:t>Memory: </a:t>
            </a:r>
            <a:r>
              <a:rPr lang="en-US" dirty="0">
                <a:solidFill>
                  <a:schemeClr val="tx1"/>
                </a:solidFill>
                <a:latin typeface="Open Sans Light" pitchFamily="2" charset="0"/>
                <a:ea typeface="Open Sans Light" pitchFamily="2" charset="0"/>
                <a:cs typeface="Open Sans Light" pitchFamily="2" charset="0"/>
              </a:rPr>
              <a:t>Large input images or a large batch size can quickly exhaust GPU memory (especially with a </a:t>
            </a:r>
            <a:r>
              <a:rPr lang="en-US" dirty="0" err="1">
                <a:solidFill>
                  <a:schemeClr val="tx1"/>
                </a:solidFill>
                <a:latin typeface="Open Sans Light" pitchFamily="2" charset="0"/>
                <a:ea typeface="Open Sans Light" pitchFamily="2" charset="0"/>
                <a:cs typeface="Open Sans Light" pitchFamily="2" charset="0"/>
              </a:rPr>
              <a:t>ViT</a:t>
            </a:r>
            <a:r>
              <a:rPr lang="en-US" dirty="0">
                <a:solidFill>
                  <a:schemeClr val="tx1"/>
                </a:solidFill>
                <a:latin typeface="Open Sans Light" pitchFamily="2" charset="0"/>
                <a:ea typeface="Open Sans Light" pitchFamily="2" charset="0"/>
                <a:cs typeface="Open Sans Light" pitchFamily="2" charset="0"/>
              </a:rPr>
              <a:t>).</a:t>
            </a:r>
          </a:p>
          <a:p>
            <a:pPr marL="285750" indent="-285750">
              <a:buClr>
                <a:schemeClr val="tx1"/>
              </a:buClr>
            </a:pPr>
            <a:r>
              <a:rPr lang="en-US" dirty="0">
                <a:solidFill>
                  <a:schemeClr val="bg2"/>
                </a:solidFill>
                <a:latin typeface="Open Sans SemiBold" pitchFamily="2" charset="0"/>
                <a:ea typeface="Open Sans SemiBold" pitchFamily="2" charset="0"/>
                <a:cs typeface="Open Sans SemiBold" pitchFamily="2" charset="0"/>
              </a:rPr>
              <a:t>Compute Requirements: </a:t>
            </a:r>
            <a:r>
              <a:rPr lang="en-US" dirty="0">
                <a:solidFill>
                  <a:schemeClr val="tx1"/>
                </a:solidFill>
                <a:latin typeface="Open Sans Light" pitchFamily="2" charset="0"/>
                <a:ea typeface="Open Sans Light" pitchFamily="2" charset="0"/>
                <a:cs typeface="Open Sans Light" pitchFamily="2" charset="0"/>
              </a:rPr>
              <a:t>Transformers can be more expensive than CNNs.</a:t>
            </a:r>
          </a:p>
          <a:p>
            <a:pPr marL="285750" indent="-285750">
              <a:buClr>
                <a:schemeClr val="tx1"/>
              </a:buClr>
            </a:pPr>
            <a:r>
              <a:rPr lang="en-US" dirty="0">
                <a:solidFill>
                  <a:schemeClr val="bg2"/>
                </a:solidFill>
                <a:latin typeface="Open Sans SemiBold" pitchFamily="2" charset="0"/>
                <a:ea typeface="Open Sans SemiBold" pitchFamily="2" charset="0"/>
                <a:cs typeface="Open Sans SemiBold" pitchFamily="2" charset="0"/>
              </a:rPr>
              <a:t>Data Augmentation: </a:t>
            </a:r>
            <a:r>
              <a:rPr lang="en-US" dirty="0">
                <a:solidFill>
                  <a:schemeClr val="tx1"/>
                </a:solidFill>
                <a:latin typeface="Open Sans Light" pitchFamily="2" charset="0"/>
                <a:ea typeface="Open Sans Light" pitchFamily="2" charset="0"/>
                <a:cs typeface="Open Sans Light" pitchFamily="2" charset="0"/>
              </a:rPr>
              <a:t>Additional transformations (domain-specific augmentations for EO).</a:t>
            </a:r>
          </a:p>
          <a:p>
            <a:pPr marL="285750" indent="-285750">
              <a:buClr>
                <a:schemeClr val="tx1"/>
              </a:buClr>
            </a:pPr>
            <a:r>
              <a:rPr lang="en-US" dirty="0">
                <a:solidFill>
                  <a:schemeClr val="bg2"/>
                </a:solidFill>
                <a:latin typeface="Open Sans SemiBold" pitchFamily="2" charset="0"/>
                <a:ea typeface="Open Sans SemiBold" pitchFamily="2" charset="0"/>
                <a:cs typeface="Open Sans SemiBold" pitchFamily="2" charset="0"/>
              </a:rPr>
              <a:t>Dataset Variety: </a:t>
            </a:r>
            <a:r>
              <a:rPr lang="en-US" dirty="0">
                <a:solidFill>
                  <a:schemeClr val="tx1"/>
                </a:solidFill>
                <a:latin typeface="Open Sans Light" pitchFamily="2" charset="0"/>
                <a:ea typeface="Open Sans Light" pitchFamily="2" charset="0"/>
                <a:cs typeface="Open Sans Light" pitchFamily="2" charset="0"/>
              </a:rPr>
              <a:t>If the dataset is small or lacks diversity, generalization may be limited.</a:t>
            </a:r>
          </a:p>
          <a:p>
            <a:pPr marL="285750" indent="-285750">
              <a:buClr>
                <a:schemeClr val="tx1"/>
              </a:buClr>
            </a:pPr>
            <a:r>
              <a:rPr lang="en-US" dirty="0">
                <a:solidFill>
                  <a:schemeClr val="bg2"/>
                </a:solidFill>
                <a:latin typeface="Open Sans SemiBold" pitchFamily="2" charset="0"/>
                <a:ea typeface="Open Sans SemiBold" pitchFamily="2" charset="0"/>
                <a:cs typeface="Open Sans SemiBold" pitchFamily="2" charset="0"/>
              </a:rPr>
              <a:t>Number of Examples: </a:t>
            </a:r>
            <a:r>
              <a:rPr lang="en-US" dirty="0">
                <a:solidFill>
                  <a:schemeClr val="tx1"/>
                </a:solidFill>
                <a:latin typeface="Open Sans Light" pitchFamily="2" charset="0"/>
                <a:ea typeface="Open Sans Light" pitchFamily="2" charset="0"/>
                <a:cs typeface="Open Sans Light" pitchFamily="2" charset="0"/>
              </a:rPr>
              <a:t>More labeled data would improve the model, especially if objects are rare.</a:t>
            </a:r>
          </a:p>
          <a:p>
            <a:pPr marL="285750" indent="-285750">
              <a:buClr>
                <a:schemeClr val="tx1"/>
              </a:buClr>
            </a:pPr>
            <a:r>
              <a:rPr lang="en-US" dirty="0">
                <a:solidFill>
                  <a:schemeClr val="bg2"/>
                </a:solidFill>
                <a:latin typeface="Open Sans SemiBold" pitchFamily="2" charset="0"/>
                <a:ea typeface="Open Sans SemiBold" pitchFamily="2" charset="0"/>
                <a:cs typeface="Open Sans SemiBold" pitchFamily="2" charset="0"/>
              </a:rPr>
              <a:t>New Clay Versions: </a:t>
            </a:r>
            <a:r>
              <a:rPr lang="en-US" dirty="0">
                <a:solidFill>
                  <a:schemeClr val="tx1"/>
                </a:solidFill>
                <a:latin typeface="Open Sans Light" pitchFamily="2" charset="0"/>
                <a:ea typeface="Open Sans Light" pitchFamily="2" charset="0"/>
                <a:cs typeface="Open Sans Light" pitchFamily="2" charset="0"/>
              </a:rPr>
              <a:t>Future releases of Clay or new large foundation models might further improve representation quality (Try v1.5).</a:t>
            </a:r>
          </a:p>
        </p:txBody>
      </p:sp>
    </p:spTree>
    <p:extLst>
      <p:ext uri="{BB962C8B-B14F-4D97-AF65-F5344CB8AC3E}">
        <p14:creationId xmlns:p14="http://schemas.microsoft.com/office/powerpoint/2010/main" val="43413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a:extLst>
            <a:ext uri="{FF2B5EF4-FFF2-40B4-BE49-F238E27FC236}">
              <a16:creationId xmlns:a16="http://schemas.microsoft.com/office/drawing/2014/main" id="{4425CE59-2671-282D-2458-B4D413747BD8}"/>
            </a:ext>
          </a:extLst>
        </p:cNvPr>
        <p:cNvGrpSpPr/>
        <p:nvPr/>
      </p:nvGrpSpPr>
      <p:grpSpPr>
        <a:xfrm>
          <a:off x="0" y="0"/>
          <a:ext cx="0" cy="0"/>
          <a:chOff x="0" y="0"/>
          <a:chExt cx="0" cy="0"/>
        </a:xfrm>
      </p:grpSpPr>
      <p:sp>
        <p:nvSpPr>
          <p:cNvPr id="217" name="Google Shape;217;p33">
            <a:extLst>
              <a:ext uri="{FF2B5EF4-FFF2-40B4-BE49-F238E27FC236}">
                <a16:creationId xmlns:a16="http://schemas.microsoft.com/office/drawing/2014/main" id="{5984E060-0B43-E319-0D65-58B2C8D9D443}"/>
              </a:ext>
            </a:extLst>
          </p:cNvPr>
          <p:cNvSpPr txBox="1">
            <a:spLocks noGrp="1"/>
          </p:cNvSpPr>
          <p:nvPr>
            <p:ph type="ctrTitle"/>
          </p:nvPr>
        </p:nvSpPr>
        <p:spPr>
          <a:xfrm>
            <a:off x="1949885" y="923156"/>
            <a:ext cx="5244230" cy="181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err="1">
                <a:solidFill>
                  <a:schemeClr val="bg2"/>
                </a:solidFill>
                <a:latin typeface="Open Sans SemiBold" pitchFamily="2" charset="0"/>
                <a:ea typeface="Open Sans SemiBold" pitchFamily="2" charset="0"/>
                <a:cs typeface="Open Sans SemiBold" pitchFamily="2" charset="0"/>
              </a:rPr>
              <a:t>Conclusion</a:t>
            </a:r>
            <a:r>
              <a:rPr lang="it-IT" dirty="0">
                <a:solidFill>
                  <a:schemeClr val="bg2"/>
                </a:solidFill>
                <a:latin typeface="Open Sans SemiBold" pitchFamily="2" charset="0"/>
                <a:ea typeface="Open Sans SemiBold" pitchFamily="2" charset="0"/>
                <a:cs typeface="Open Sans SemiBold" pitchFamily="2" charset="0"/>
              </a:rPr>
              <a:t> and Future Work</a:t>
            </a:r>
          </a:p>
        </p:txBody>
      </p:sp>
      <p:sp>
        <p:nvSpPr>
          <p:cNvPr id="218" name="Google Shape;218;p33">
            <a:extLst>
              <a:ext uri="{FF2B5EF4-FFF2-40B4-BE49-F238E27FC236}">
                <a16:creationId xmlns:a16="http://schemas.microsoft.com/office/drawing/2014/main" id="{9A28A5A0-6C60-0A72-6B10-5DF459D40FE5}"/>
              </a:ext>
            </a:extLst>
          </p:cNvPr>
          <p:cNvSpPr txBox="1">
            <a:spLocks noGrp="1"/>
          </p:cNvSpPr>
          <p:nvPr>
            <p:ph type="subTitle" idx="1"/>
          </p:nvPr>
        </p:nvSpPr>
        <p:spPr>
          <a:xfrm>
            <a:off x="2205750" y="2736356"/>
            <a:ext cx="47325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latin typeface="Open Sans Light" pitchFamily="2" charset="0"/>
                <a:ea typeface="Open Sans Light" pitchFamily="2" charset="0"/>
                <a:cs typeface="Open Sans Light" pitchFamily="2" charset="0"/>
              </a:rPr>
              <a:t>Summary</a:t>
            </a:r>
            <a:r>
              <a:rPr lang="it-IT" dirty="0">
                <a:latin typeface="Open Sans Light" pitchFamily="2" charset="0"/>
                <a:ea typeface="Open Sans Light" pitchFamily="2" charset="0"/>
                <a:cs typeface="Open Sans Light" pitchFamily="2" charset="0"/>
              </a:rPr>
              <a:t> and Future </a:t>
            </a:r>
            <a:r>
              <a:rPr lang="it-IT" dirty="0" err="1">
                <a:latin typeface="Open Sans Light" pitchFamily="2" charset="0"/>
                <a:ea typeface="Open Sans Light" pitchFamily="2" charset="0"/>
                <a:cs typeface="Open Sans Light" pitchFamily="2" charset="0"/>
              </a:rPr>
              <a:t>Developments</a:t>
            </a:r>
            <a:endParaRPr lang="it-IT" dirty="0">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114838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81FC56A5-308E-B233-53D1-18BE579841EF}"/>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942A1ABB-7CED-F94B-A173-EAD25C492712}"/>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Conclusions</a:t>
            </a:r>
            <a:endParaRPr dirty="0"/>
          </a:p>
        </p:txBody>
      </p:sp>
      <p:sp>
        <p:nvSpPr>
          <p:cNvPr id="2" name="Google Shape;1103;p39">
            <a:extLst>
              <a:ext uri="{FF2B5EF4-FFF2-40B4-BE49-F238E27FC236}">
                <a16:creationId xmlns:a16="http://schemas.microsoft.com/office/drawing/2014/main" id="{F61990A3-C3D0-6E2C-22F0-9631E34AD0CD}"/>
              </a:ext>
            </a:extLst>
          </p:cNvPr>
          <p:cNvSpPr txBox="1">
            <a:spLocks/>
          </p:cNvSpPr>
          <p:nvPr/>
        </p:nvSpPr>
        <p:spPr>
          <a:xfrm>
            <a:off x="713224" y="1249209"/>
            <a:ext cx="7530231" cy="2645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285750" indent="-285750">
              <a:buClr>
                <a:schemeClr val="tx1"/>
              </a:buClr>
            </a:pPr>
            <a:r>
              <a:rPr lang="en-US" dirty="0">
                <a:solidFill>
                  <a:schemeClr val="bg2"/>
                </a:solidFill>
                <a:latin typeface="Open Sans SemiBold" pitchFamily="2" charset="0"/>
                <a:ea typeface="Open Sans SemiBold" pitchFamily="2" charset="0"/>
                <a:cs typeface="Open Sans SemiBold" pitchFamily="2" charset="0"/>
              </a:rPr>
              <a:t>Object Detection on SAR Data: </a:t>
            </a:r>
            <a:r>
              <a:rPr lang="en-US" dirty="0">
                <a:latin typeface="Open Sans Light" pitchFamily="2" charset="0"/>
                <a:ea typeface="Open Sans Light" pitchFamily="2" charset="0"/>
                <a:cs typeface="Open Sans Light" pitchFamily="2" charset="0"/>
              </a:rPr>
              <a:t>YOLOv8, when fine-tuned, is effective for SAR imagery despite pretraining on optical data.</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it-IT" dirty="0">
                <a:solidFill>
                  <a:schemeClr val="bg2"/>
                </a:solidFill>
                <a:latin typeface="Open Sans SemiBold" pitchFamily="2" charset="0"/>
                <a:ea typeface="Open Sans SemiBold" pitchFamily="2" charset="0"/>
                <a:cs typeface="Open Sans SemiBold" pitchFamily="2" charset="0"/>
              </a:rPr>
              <a:t>Color Information: </a:t>
            </a:r>
            <a:r>
              <a:rPr lang="en-US" dirty="0">
                <a:latin typeface="Open Sans Light" pitchFamily="2" charset="0"/>
                <a:ea typeface="Open Sans Light" pitchFamily="2" charset="0"/>
                <a:cs typeface="Open Sans Light" pitchFamily="2" charset="0"/>
              </a:rPr>
              <a:t>Colorized CSI images did not significantly improve detection over grayscale SAR images.</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it-IT" dirty="0" err="1">
                <a:solidFill>
                  <a:schemeClr val="bg2"/>
                </a:solidFill>
                <a:latin typeface="Open Sans SemiBold" pitchFamily="2" charset="0"/>
                <a:ea typeface="Open Sans SemiBold" pitchFamily="2" charset="0"/>
                <a:cs typeface="Open Sans SemiBold" pitchFamily="2" charset="0"/>
              </a:rPr>
              <a:t>Resolution</a:t>
            </a:r>
            <a:r>
              <a:rPr lang="it-IT" dirty="0">
                <a:solidFill>
                  <a:schemeClr val="bg2"/>
                </a:solidFill>
                <a:latin typeface="Open Sans SemiBold" pitchFamily="2" charset="0"/>
                <a:ea typeface="Open Sans SemiBold" pitchFamily="2" charset="0"/>
                <a:cs typeface="Open Sans SemiBold" pitchFamily="2" charset="0"/>
              </a:rPr>
              <a:t>:</a:t>
            </a:r>
            <a:r>
              <a:rPr lang="it-IT" dirty="0">
                <a:latin typeface="Open Sans Light" pitchFamily="2" charset="0"/>
                <a:ea typeface="Open Sans Light" pitchFamily="2" charset="0"/>
                <a:cs typeface="Open Sans Light" pitchFamily="2" charset="0"/>
              </a:rPr>
              <a:t> </a:t>
            </a:r>
            <a:r>
              <a:rPr lang="en-US" dirty="0">
                <a:latin typeface="Open Sans Light" pitchFamily="2" charset="0"/>
                <a:ea typeface="Open Sans Light" pitchFamily="2" charset="0"/>
                <a:cs typeface="Open Sans Light" pitchFamily="2" charset="0"/>
              </a:rPr>
              <a:t>Ultra-high resolution improves detection of small objects but increases computational cost.</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it-IT" dirty="0">
                <a:solidFill>
                  <a:schemeClr val="bg2"/>
                </a:solidFill>
                <a:latin typeface="Open Sans SemiBold" pitchFamily="2" charset="0"/>
                <a:ea typeface="Open Sans SemiBold" pitchFamily="2" charset="0"/>
                <a:cs typeface="Open Sans SemiBold" pitchFamily="2" charset="0"/>
              </a:rPr>
              <a:t>Patch Size: </a:t>
            </a:r>
            <a:r>
              <a:rPr lang="en-US" dirty="0">
                <a:latin typeface="Open Sans Light" pitchFamily="2" charset="0"/>
                <a:ea typeface="Open Sans Light" pitchFamily="2" charset="0"/>
                <a:cs typeface="Open Sans Light" pitchFamily="2" charset="0"/>
              </a:rPr>
              <a:t>Optimal hyperparameter selection (e.g., patch size) is crucial.</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it-IT" dirty="0">
                <a:solidFill>
                  <a:schemeClr val="bg2"/>
                </a:solidFill>
                <a:latin typeface="Open Sans SemiBold" pitchFamily="2" charset="0"/>
                <a:ea typeface="Open Sans SemiBold" pitchFamily="2" charset="0"/>
                <a:cs typeface="Open Sans SemiBold" pitchFamily="2" charset="0"/>
              </a:rPr>
              <a:t>Foundation Model (Clay): </a:t>
            </a:r>
            <a:r>
              <a:rPr lang="en-US" dirty="0">
                <a:latin typeface="Open Sans Light" pitchFamily="2" charset="0"/>
                <a:ea typeface="Open Sans Light" pitchFamily="2" charset="0"/>
                <a:cs typeface="Open Sans Light" pitchFamily="2" charset="0"/>
              </a:rPr>
              <a:t>Clay did not yield expected benefits; its pretraining is not well-suited for Object Detection.</a:t>
            </a:r>
            <a:endParaRPr lang="en-US" dirty="0">
              <a:solidFill>
                <a:schemeClr val="tx1"/>
              </a:solidFill>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169431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2">
          <a:extLst>
            <a:ext uri="{FF2B5EF4-FFF2-40B4-BE49-F238E27FC236}">
              <a16:creationId xmlns:a16="http://schemas.microsoft.com/office/drawing/2014/main" id="{FFB7BEDD-5F15-D008-0DD0-CA89C57080DB}"/>
            </a:ext>
          </a:extLst>
        </p:cNvPr>
        <p:cNvGrpSpPr/>
        <p:nvPr/>
      </p:nvGrpSpPr>
      <p:grpSpPr>
        <a:xfrm>
          <a:off x="0" y="0"/>
          <a:ext cx="0" cy="0"/>
          <a:chOff x="0" y="0"/>
          <a:chExt cx="0" cy="0"/>
        </a:xfrm>
      </p:grpSpPr>
      <p:sp>
        <p:nvSpPr>
          <p:cNvPr id="2633" name="Google Shape;2633;p62">
            <a:extLst>
              <a:ext uri="{FF2B5EF4-FFF2-40B4-BE49-F238E27FC236}">
                <a16:creationId xmlns:a16="http://schemas.microsoft.com/office/drawing/2014/main" id="{50BF8488-3B43-BCE3-3601-B16253F9E5D5}"/>
              </a:ext>
            </a:extLst>
          </p:cNvPr>
          <p:cNvSpPr txBox="1">
            <a:spLocks noGrp="1"/>
          </p:cNvSpPr>
          <p:nvPr>
            <p:ph type="title"/>
          </p:nvPr>
        </p:nvSpPr>
        <p:spPr>
          <a:xfrm>
            <a:off x="713225" y="36417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Future Work</a:t>
            </a:r>
            <a:endParaRPr dirty="0"/>
          </a:p>
        </p:txBody>
      </p:sp>
      <p:sp>
        <p:nvSpPr>
          <p:cNvPr id="2" name="Google Shape;1103;p39">
            <a:extLst>
              <a:ext uri="{FF2B5EF4-FFF2-40B4-BE49-F238E27FC236}">
                <a16:creationId xmlns:a16="http://schemas.microsoft.com/office/drawing/2014/main" id="{661563DD-3B2E-61E6-0F2D-00DBB69BC012}"/>
              </a:ext>
            </a:extLst>
          </p:cNvPr>
          <p:cNvSpPr txBox="1">
            <a:spLocks/>
          </p:cNvSpPr>
          <p:nvPr/>
        </p:nvSpPr>
        <p:spPr>
          <a:xfrm>
            <a:off x="713224" y="1249209"/>
            <a:ext cx="7530231" cy="2645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285750" indent="-285750">
              <a:buClr>
                <a:schemeClr val="tx1"/>
              </a:buClr>
            </a:pPr>
            <a:r>
              <a:rPr lang="it-IT" dirty="0">
                <a:solidFill>
                  <a:schemeClr val="bg2"/>
                </a:solidFill>
                <a:latin typeface="Open Sans SemiBold" pitchFamily="2" charset="0"/>
                <a:ea typeface="Open Sans SemiBold" pitchFamily="2" charset="0"/>
                <a:cs typeface="Open Sans SemiBold" pitchFamily="2" charset="0"/>
              </a:rPr>
              <a:t>Transformer </a:t>
            </a:r>
            <a:r>
              <a:rPr lang="it-IT" dirty="0" err="1">
                <a:solidFill>
                  <a:schemeClr val="bg2"/>
                </a:solidFill>
                <a:latin typeface="Open Sans SemiBold" pitchFamily="2" charset="0"/>
                <a:ea typeface="Open Sans SemiBold" pitchFamily="2" charset="0"/>
                <a:cs typeface="Open Sans SemiBold" pitchFamily="2" charset="0"/>
              </a:rPr>
              <a:t>Enhancements</a:t>
            </a:r>
            <a:r>
              <a:rPr lang="it-IT" dirty="0">
                <a:solidFill>
                  <a:schemeClr val="bg2"/>
                </a:solidFill>
                <a:latin typeface="Open Sans SemiBold" pitchFamily="2" charset="0"/>
                <a:ea typeface="Open Sans SemiBold" pitchFamily="2" charset="0"/>
                <a:cs typeface="Open Sans SemiBold" pitchFamily="2" charset="0"/>
              </a:rPr>
              <a:t>: </a:t>
            </a:r>
            <a:r>
              <a:rPr lang="en-US" dirty="0">
                <a:latin typeface="Open Sans Light" pitchFamily="2" charset="0"/>
                <a:ea typeface="Open Sans Light" pitchFamily="2" charset="0"/>
                <a:cs typeface="Open Sans Light" pitchFamily="2" charset="0"/>
              </a:rPr>
              <a:t>Investigate modifications and domain-specific pretraining for transformer-based models.</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it-IT" dirty="0">
                <a:solidFill>
                  <a:schemeClr val="bg2"/>
                </a:solidFill>
                <a:latin typeface="Open Sans SemiBold" pitchFamily="2" charset="0"/>
                <a:ea typeface="Open Sans SemiBold" pitchFamily="2" charset="0"/>
                <a:cs typeface="Open Sans SemiBold" pitchFamily="2" charset="0"/>
              </a:rPr>
              <a:t>Alternative/</a:t>
            </a:r>
            <a:r>
              <a:rPr lang="it-IT" dirty="0" err="1">
                <a:solidFill>
                  <a:schemeClr val="bg2"/>
                </a:solidFill>
                <a:latin typeface="Open Sans SemiBold" pitchFamily="2" charset="0"/>
                <a:ea typeface="Open Sans SemiBold" pitchFamily="2" charset="0"/>
                <a:cs typeface="Open Sans SemiBold" pitchFamily="2" charset="0"/>
              </a:rPr>
              <a:t>Hybrid</a:t>
            </a:r>
            <a:r>
              <a:rPr lang="it-IT" dirty="0">
                <a:solidFill>
                  <a:schemeClr val="bg2"/>
                </a:solidFill>
                <a:latin typeface="Open Sans SemiBold" pitchFamily="2" charset="0"/>
                <a:ea typeface="Open Sans SemiBold" pitchFamily="2" charset="0"/>
                <a:cs typeface="Open Sans SemiBold" pitchFamily="2" charset="0"/>
              </a:rPr>
              <a:t> </a:t>
            </a:r>
            <a:r>
              <a:rPr lang="it-IT" dirty="0" err="1">
                <a:solidFill>
                  <a:schemeClr val="bg2"/>
                </a:solidFill>
                <a:latin typeface="Open Sans SemiBold" pitchFamily="2" charset="0"/>
                <a:ea typeface="Open Sans SemiBold" pitchFamily="2" charset="0"/>
                <a:cs typeface="Open Sans SemiBold" pitchFamily="2" charset="0"/>
              </a:rPr>
              <a:t>Architectures</a:t>
            </a:r>
            <a:r>
              <a:rPr lang="it-IT" dirty="0">
                <a:solidFill>
                  <a:schemeClr val="bg2"/>
                </a:solidFill>
                <a:latin typeface="Open Sans SemiBold" pitchFamily="2" charset="0"/>
                <a:ea typeface="Open Sans SemiBold" pitchFamily="2" charset="0"/>
                <a:cs typeface="Open Sans SemiBold" pitchFamily="2" charset="0"/>
              </a:rPr>
              <a:t>: </a:t>
            </a:r>
            <a:r>
              <a:rPr lang="en-US" dirty="0">
                <a:latin typeface="Open Sans Light" pitchFamily="2" charset="0"/>
                <a:ea typeface="Open Sans Light" pitchFamily="2" charset="0"/>
                <a:cs typeface="Open Sans Light" pitchFamily="2" charset="0"/>
              </a:rPr>
              <a:t>Explore other foundation models or hybrid CNN-Transformer approaches.</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it-IT" dirty="0">
                <a:solidFill>
                  <a:schemeClr val="bg2"/>
                </a:solidFill>
                <a:latin typeface="Open Sans SemiBold" pitchFamily="2" charset="0"/>
                <a:ea typeface="Open Sans SemiBold" pitchFamily="2" charset="0"/>
                <a:cs typeface="Open Sans SemiBold" pitchFamily="2" charset="0"/>
              </a:rPr>
              <a:t>Dataset Expansion: </a:t>
            </a:r>
            <a:r>
              <a:rPr lang="en-US" dirty="0">
                <a:latin typeface="Open Sans Light" pitchFamily="2" charset="0"/>
                <a:ea typeface="Open Sans Light" pitchFamily="2" charset="0"/>
                <a:cs typeface="Open Sans Light" pitchFamily="2" charset="0"/>
              </a:rPr>
              <a:t>Increase the volume and diversity of labeled SAR data for more effective fine-tuning.</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it-IT" dirty="0">
                <a:solidFill>
                  <a:schemeClr val="bg2"/>
                </a:solidFill>
                <a:latin typeface="Open Sans SemiBold" pitchFamily="2" charset="0"/>
                <a:ea typeface="Open Sans SemiBold" pitchFamily="2" charset="0"/>
                <a:cs typeface="Open Sans SemiBold" pitchFamily="2" charset="0"/>
              </a:rPr>
              <a:t>Deployment </a:t>
            </a:r>
            <a:r>
              <a:rPr lang="it-IT" dirty="0" err="1">
                <a:solidFill>
                  <a:schemeClr val="bg2"/>
                </a:solidFill>
                <a:latin typeface="Open Sans SemiBold" pitchFamily="2" charset="0"/>
                <a:ea typeface="Open Sans SemiBold" pitchFamily="2" charset="0"/>
                <a:cs typeface="Open Sans SemiBold" pitchFamily="2" charset="0"/>
              </a:rPr>
              <a:t>Optimization</a:t>
            </a:r>
            <a:r>
              <a:rPr lang="it-IT" dirty="0">
                <a:solidFill>
                  <a:schemeClr val="bg2"/>
                </a:solidFill>
                <a:latin typeface="Open Sans SemiBold" pitchFamily="2" charset="0"/>
                <a:ea typeface="Open Sans SemiBold" pitchFamily="2" charset="0"/>
                <a:cs typeface="Open Sans SemiBold" pitchFamily="2" charset="0"/>
              </a:rPr>
              <a:t>: </a:t>
            </a:r>
            <a:r>
              <a:rPr lang="en-US" dirty="0">
                <a:latin typeface="Open Sans Light" pitchFamily="2" charset="0"/>
                <a:ea typeface="Open Sans Light" pitchFamily="2" charset="0"/>
                <a:cs typeface="Open Sans Light" pitchFamily="2" charset="0"/>
              </a:rPr>
              <a:t>Research model compression and optimization techniques for cost-effective ultra-high-resolution processing.</a:t>
            </a:r>
          </a:p>
        </p:txBody>
      </p:sp>
    </p:spTree>
    <p:extLst>
      <p:ext uri="{BB962C8B-B14F-4D97-AF65-F5344CB8AC3E}">
        <p14:creationId xmlns:p14="http://schemas.microsoft.com/office/powerpoint/2010/main" val="1356928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
          <a:extLst>
            <a:ext uri="{FF2B5EF4-FFF2-40B4-BE49-F238E27FC236}">
              <a16:creationId xmlns:a16="http://schemas.microsoft.com/office/drawing/2014/main" id="{87A303F4-774A-8658-919D-D6C67D944C82}"/>
            </a:ext>
          </a:extLst>
        </p:cNvPr>
        <p:cNvGrpSpPr/>
        <p:nvPr/>
      </p:nvGrpSpPr>
      <p:grpSpPr>
        <a:xfrm>
          <a:off x="0" y="0"/>
          <a:ext cx="0" cy="0"/>
          <a:chOff x="0" y="0"/>
          <a:chExt cx="0" cy="0"/>
        </a:xfrm>
      </p:grpSpPr>
      <p:sp>
        <p:nvSpPr>
          <p:cNvPr id="217" name="Google Shape;217;p33">
            <a:extLst>
              <a:ext uri="{FF2B5EF4-FFF2-40B4-BE49-F238E27FC236}">
                <a16:creationId xmlns:a16="http://schemas.microsoft.com/office/drawing/2014/main" id="{FA41FA09-5E3D-B313-8A57-F5F2BFD37511}"/>
              </a:ext>
            </a:extLst>
          </p:cNvPr>
          <p:cNvSpPr txBox="1">
            <a:spLocks noGrp="1"/>
          </p:cNvSpPr>
          <p:nvPr>
            <p:ph type="ctrTitle"/>
          </p:nvPr>
        </p:nvSpPr>
        <p:spPr>
          <a:xfrm>
            <a:off x="1949885" y="1977307"/>
            <a:ext cx="5244230" cy="11888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chemeClr val="bg2"/>
                </a:solidFill>
                <a:latin typeface="Open Sans SemiBold" pitchFamily="2" charset="0"/>
                <a:ea typeface="Open Sans SemiBold" pitchFamily="2" charset="0"/>
                <a:cs typeface="Open Sans SemiBold" pitchFamily="2" charset="0"/>
              </a:rPr>
              <a:t>Thanks for Your </a:t>
            </a:r>
            <a:r>
              <a:rPr lang="it-IT" dirty="0" err="1">
                <a:solidFill>
                  <a:schemeClr val="bg2"/>
                </a:solidFill>
                <a:latin typeface="Open Sans SemiBold" pitchFamily="2" charset="0"/>
                <a:ea typeface="Open Sans SemiBold" pitchFamily="2" charset="0"/>
                <a:cs typeface="Open Sans SemiBold" pitchFamily="2" charset="0"/>
              </a:rPr>
              <a:t>Attention</a:t>
            </a:r>
            <a:endParaRPr lang="it-IT" dirty="0">
              <a:solidFill>
                <a:schemeClr val="bg2"/>
              </a:solidFill>
              <a:latin typeface="Open Sans SemiBold" pitchFamily="2" charset="0"/>
              <a:ea typeface="Open Sans SemiBold" pitchFamily="2" charset="0"/>
              <a:cs typeface="Open Sans SemiBold" pitchFamily="2" charset="0"/>
            </a:endParaRPr>
          </a:p>
        </p:txBody>
      </p:sp>
    </p:spTree>
    <p:extLst>
      <p:ext uri="{BB962C8B-B14F-4D97-AF65-F5344CB8AC3E}">
        <p14:creationId xmlns:p14="http://schemas.microsoft.com/office/powerpoint/2010/main" val="2289864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6">
          <a:extLst>
            <a:ext uri="{FF2B5EF4-FFF2-40B4-BE49-F238E27FC236}">
              <a16:creationId xmlns:a16="http://schemas.microsoft.com/office/drawing/2014/main" id="{FF6AEEA3-9BF0-9300-A79E-C7F10951B310}"/>
            </a:ext>
          </a:extLst>
        </p:cNvPr>
        <p:cNvGrpSpPr/>
        <p:nvPr/>
      </p:nvGrpSpPr>
      <p:grpSpPr>
        <a:xfrm>
          <a:off x="0" y="0"/>
          <a:ext cx="0" cy="0"/>
          <a:chOff x="0" y="0"/>
          <a:chExt cx="0" cy="0"/>
        </a:xfrm>
      </p:grpSpPr>
      <p:sp>
        <p:nvSpPr>
          <p:cNvPr id="217" name="Google Shape;217;p33">
            <a:extLst>
              <a:ext uri="{FF2B5EF4-FFF2-40B4-BE49-F238E27FC236}">
                <a16:creationId xmlns:a16="http://schemas.microsoft.com/office/drawing/2014/main" id="{E2DA1A12-9F35-B995-E36F-F55D30659E73}"/>
              </a:ext>
            </a:extLst>
          </p:cNvPr>
          <p:cNvSpPr txBox="1">
            <a:spLocks noGrp="1"/>
          </p:cNvSpPr>
          <p:nvPr>
            <p:ph type="ctrTitle"/>
          </p:nvPr>
        </p:nvSpPr>
        <p:spPr>
          <a:xfrm>
            <a:off x="1949885" y="1665150"/>
            <a:ext cx="5244230" cy="11888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err="1">
                <a:solidFill>
                  <a:schemeClr val="bg2"/>
                </a:solidFill>
                <a:latin typeface="Open Sans SemiBold" pitchFamily="2" charset="0"/>
                <a:ea typeface="Open Sans SemiBold" pitchFamily="2" charset="0"/>
                <a:cs typeface="Open Sans SemiBold" pitchFamily="2" charset="0"/>
              </a:rPr>
              <a:t>Questions</a:t>
            </a:r>
            <a:r>
              <a:rPr lang="it-IT" dirty="0">
                <a:solidFill>
                  <a:schemeClr val="bg2"/>
                </a:solidFill>
                <a:latin typeface="Open Sans SemiBold" pitchFamily="2" charset="0"/>
                <a:ea typeface="Open Sans SemiBold" pitchFamily="2" charset="0"/>
                <a:cs typeface="Open Sans SemiBold" pitchFamily="2" charset="0"/>
              </a:rPr>
              <a:t>?</a:t>
            </a:r>
          </a:p>
        </p:txBody>
      </p:sp>
    </p:spTree>
    <p:extLst>
      <p:ext uri="{BB962C8B-B14F-4D97-AF65-F5344CB8AC3E}">
        <p14:creationId xmlns:p14="http://schemas.microsoft.com/office/powerpoint/2010/main" val="299859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a:extLst>
            <a:ext uri="{FF2B5EF4-FFF2-40B4-BE49-F238E27FC236}">
              <a16:creationId xmlns:a16="http://schemas.microsoft.com/office/drawing/2014/main" id="{CC6554BD-6A39-71E8-484A-101090D3136F}"/>
            </a:ext>
          </a:extLst>
        </p:cNvPr>
        <p:cNvGrpSpPr/>
        <p:nvPr/>
      </p:nvGrpSpPr>
      <p:grpSpPr>
        <a:xfrm>
          <a:off x="0" y="0"/>
          <a:ext cx="0" cy="0"/>
          <a:chOff x="0" y="0"/>
          <a:chExt cx="0" cy="0"/>
        </a:xfrm>
      </p:grpSpPr>
      <p:pic>
        <p:nvPicPr>
          <p:cNvPr id="4" name="Immagine 3" descr="Immagine che contiene satellite, schermata, spazio, Spazio esterno&#10;&#10;Il contenuto generato dall'IA potrebbe non essere corretto.">
            <a:extLst>
              <a:ext uri="{FF2B5EF4-FFF2-40B4-BE49-F238E27FC236}">
                <a16:creationId xmlns:a16="http://schemas.microsoft.com/office/drawing/2014/main" id="{CB732DBE-E281-8228-897B-1A238FF2DFA1}"/>
              </a:ext>
            </a:extLst>
          </p:cNvPr>
          <p:cNvPicPr>
            <a:picLocks noChangeAspect="1"/>
          </p:cNvPicPr>
          <p:nvPr/>
        </p:nvPicPr>
        <p:blipFill>
          <a:blip r:embed="rId3"/>
          <a:stretch>
            <a:fillRect/>
          </a:stretch>
        </p:blipFill>
        <p:spPr>
          <a:xfrm>
            <a:off x="-344066" y="0"/>
            <a:ext cx="9832132" cy="5143500"/>
          </a:xfrm>
          <a:prstGeom prst="rect">
            <a:avLst/>
          </a:prstGeom>
        </p:spPr>
      </p:pic>
      <p:sp>
        <p:nvSpPr>
          <p:cNvPr id="217" name="Google Shape;217;p33">
            <a:extLst>
              <a:ext uri="{FF2B5EF4-FFF2-40B4-BE49-F238E27FC236}">
                <a16:creationId xmlns:a16="http://schemas.microsoft.com/office/drawing/2014/main" id="{46A3E8EA-CCFF-BB54-56F5-26BA4CF6ADD1}"/>
              </a:ext>
            </a:extLst>
          </p:cNvPr>
          <p:cNvSpPr txBox="1">
            <a:spLocks noGrp="1"/>
          </p:cNvSpPr>
          <p:nvPr>
            <p:ph type="ctrTitle"/>
          </p:nvPr>
        </p:nvSpPr>
        <p:spPr>
          <a:xfrm>
            <a:off x="0" y="747369"/>
            <a:ext cx="8233827" cy="10040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bg2"/>
                </a:solidFill>
                <a:latin typeface="Open Sans SemiBold" pitchFamily="2" charset="0"/>
                <a:ea typeface="Open Sans SemiBold" pitchFamily="2" charset="0"/>
                <a:cs typeface="Open Sans SemiBold" pitchFamily="2" charset="0"/>
              </a:rPr>
              <a:t>Industrial Internship: ICEYE</a:t>
            </a:r>
          </a:p>
        </p:txBody>
      </p:sp>
      <p:sp>
        <p:nvSpPr>
          <p:cNvPr id="218" name="Google Shape;218;p33">
            <a:extLst>
              <a:ext uri="{FF2B5EF4-FFF2-40B4-BE49-F238E27FC236}">
                <a16:creationId xmlns:a16="http://schemas.microsoft.com/office/drawing/2014/main" id="{2C9A92D9-B11B-1DD5-4B04-EB00D5DEC30B}"/>
              </a:ext>
            </a:extLst>
          </p:cNvPr>
          <p:cNvSpPr txBox="1">
            <a:spLocks noGrp="1"/>
          </p:cNvSpPr>
          <p:nvPr>
            <p:ph type="subTitle" idx="1"/>
          </p:nvPr>
        </p:nvSpPr>
        <p:spPr>
          <a:xfrm>
            <a:off x="248991" y="3284806"/>
            <a:ext cx="3021747" cy="4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pen Sans Light" pitchFamily="2" charset="0"/>
                <a:ea typeface="Open Sans Light" pitchFamily="2" charset="0"/>
                <a:cs typeface="Open Sans Light" pitchFamily="2" charset="0"/>
              </a:rPr>
              <a:t>Actionable Intelligence through Earth Observation</a:t>
            </a:r>
          </a:p>
        </p:txBody>
      </p:sp>
    </p:spTree>
    <p:extLst>
      <p:ext uri="{BB962C8B-B14F-4D97-AF65-F5344CB8AC3E}">
        <p14:creationId xmlns:p14="http://schemas.microsoft.com/office/powerpoint/2010/main" val="1429168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39"/>
          <p:cNvSpPr txBox="1">
            <a:spLocks noGrp="1"/>
          </p:cNvSpPr>
          <p:nvPr>
            <p:ph type="title"/>
          </p:nvPr>
        </p:nvSpPr>
        <p:spPr>
          <a:xfrm>
            <a:off x="720231" y="763700"/>
            <a:ext cx="6078823" cy="74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Applications of SAR (Synthetic Aperture Radar)</a:t>
            </a:r>
            <a:endParaRPr dirty="0">
              <a:solidFill>
                <a:schemeClr val="bg2"/>
              </a:solidFill>
              <a:latin typeface="Open Sans SemiBold" pitchFamily="2" charset="0"/>
              <a:ea typeface="Open Sans SemiBold" pitchFamily="2" charset="0"/>
              <a:cs typeface="Open Sans SemiBold" pitchFamily="2" charset="0"/>
            </a:endParaRPr>
          </a:p>
        </p:txBody>
      </p:sp>
      <p:sp>
        <p:nvSpPr>
          <p:cNvPr id="1103" name="Google Shape;1103;p39"/>
          <p:cNvSpPr txBox="1">
            <a:spLocks noGrp="1"/>
          </p:cNvSpPr>
          <p:nvPr>
            <p:ph type="subTitle" idx="4294967295"/>
          </p:nvPr>
        </p:nvSpPr>
        <p:spPr>
          <a:xfrm>
            <a:off x="720230" y="1678744"/>
            <a:ext cx="7169933" cy="2057400"/>
          </a:xfrm>
          <a:prstGeom prst="rect">
            <a:avLst/>
          </a:prstGeom>
        </p:spPr>
        <p:txBody>
          <a:bodyPr spcFirstLastPara="1" wrap="square" lIns="91425" tIns="91425" rIns="91425" bIns="91425" anchor="t" anchorCtr="0">
            <a:noAutofit/>
          </a:bodyPr>
          <a:lstStyle/>
          <a:p>
            <a:pPr marL="285750" indent="-285750"/>
            <a:r>
              <a:rPr lang="en-US" dirty="0">
                <a:latin typeface="Open Sans Light" pitchFamily="2" charset="0"/>
                <a:ea typeface="Open Sans Light" pitchFamily="2" charset="0"/>
                <a:cs typeface="Open Sans Light" pitchFamily="2" charset="0"/>
              </a:rPr>
              <a:t>SAR uses microwave radar signals to illuminate the Earth’s surface, capturing backscatter regardless of weather or daylight. </a:t>
            </a:r>
          </a:p>
          <a:p>
            <a:pPr marL="285750" indent="-285750"/>
            <a:r>
              <a:rPr lang="en-US" dirty="0">
                <a:latin typeface="Open Sans Light" pitchFamily="2" charset="0"/>
                <a:ea typeface="Open Sans Light" pitchFamily="2" charset="0"/>
                <a:cs typeface="Open Sans Light" pitchFamily="2" charset="0"/>
              </a:rPr>
              <a:t>By processing signals collected as the sensor moves, it emulates a large antenna and achieves high resolution. </a:t>
            </a:r>
          </a:p>
          <a:p>
            <a:pPr marL="285750" indent="-285750"/>
            <a:r>
              <a:rPr lang="en-US" dirty="0">
                <a:latin typeface="Open Sans Light" pitchFamily="2" charset="0"/>
                <a:ea typeface="Open Sans Light" pitchFamily="2" charset="0"/>
                <a:cs typeface="Open Sans Light" pitchFamily="2" charset="0"/>
              </a:rPr>
              <a:t>Unlike optical sensors, SAR does not rely on sunlight, making it ideal for continuous Earth observation.</a:t>
            </a:r>
          </a:p>
          <a:p>
            <a:pPr marL="0" lvl="0" indent="0" algn="l" rtl="0">
              <a:spcBef>
                <a:spcPts val="0"/>
              </a:spcBef>
              <a:spcAft>
                <a:spcPts val="0"/>
              </a:spcAft>
              <a:buNone/>
            </a:pPr>
            <a:endParaRPr lang="en" dirty="0">
              <a:latin typeface="Open Sans Light" pitchFamily="2" charset="0"/>
              <a:ea typeface="Open Sans Light" pitchFamily="2" charset="0"/>
              <a:cs typeface="Open Sans Light" pitchFamily="2" charset="0"/>
            </a:endParaRPr>
          </a:p>
          <a:p>
            <a:pPr marL="0" lvl="0" indent="0" algn="l" rtl="0">
              <a:spcBef>
                <a:spcPts val="0"/>
              </a:spcBef>
              <a:spcAft>
                <a:spcPts val="0"/>
              </a:spcAft>
              <a:buNone/>
            </a:pPr>
            <a:r>
              <a:rPr lang="it-IT" sz="2000" dirty="0">
                <a:solidFill>
                  <a:schemeClr val="bg2"/>
                </a:solidFill>
                <a:latin typeface="Open Sans SemiBold" pitchFamily="2" charset="0"/>
                <a:ea typeface="Open Sans SemiBold" pitchFamily="2" charset="0"/>
                <a:cs typeface="Open Sans SemiBold" pitchFamily="2" charset="0"/>
              </a:rPr>
              <a:t>Wide Range of Applications:</a:t>
            </a:r>
            <a:endParaRPr lang="it-IT" dirty="0">
              <a:latin typeface="Open Sans Light" pitchFamily="2" charset="0"/>
              <a:ea typeface="Open Sans Light" pitchFamily="2" charset="0"/>
              <a:cs typeface="Open Sans Light" pitchFamily="2" charset="0"/>
            </a:endParaRPr>
          </a:p>
          <a:p>
            <a:pPr marL="285750" indent="-285750">
              <a:buClr>
                <a:schemeClr val="tx1"/>
              </a:buClr>
              <a:buSzPct val="90000"/>
            </a:pPr>
            <a:r>
              <a:rPr lang="en-US" dirty="0">
                <a:latin typeface="Open Sans Light" pitchFamily="2" charset="0"/>
                <a:ea typeface="Open Sans Light" pitchFamily="2" charset="0"/>
                <a:cs typeface="Open Sans Light" pitchFamily="2" charset="0"/>
              </a:rPr>
              <a:t>Monitoring</a:t>
            </a:r>
          </a:p>
          <a:p>
            <a:pPr marL="285750" indent="-285750">
              <a:buClr>
                <a:schemeClr val="tx1"/>
              </a:buClr>
              <a:buSzPct val="90000"/>
            </a:pPr>
            <a:r>
              <a:rPr lang="en-US" dirty="0">
                <a:latin typeface="Open Sans Light" pitchFamily="2" charset="0"/>
                <a:ea typeface="Open Sans Light" pitchFamily="2" charset="0"/>
                <a:cs typeface="Open Sans Light" pitchFamily="2" charset="0"/>
              </a:rPr>
              <a:t>Security</a:t>
            </a:r>
          </a:p>
          <a:p>
            <a:pPr marL="285750" indent="-285750">
              <a:buClr>
                <a:schemeClr val="tx1"/>
              </a:buClr>
              <a:buSzPct val="90000"/>
            </a:pPr>
            <a:r>
              <a:rPr lang="it-IT" dirty="0" err="1">
                <a:latin typeface="Open Sans Light" pitchFamily="2" charset="0"/>
                <a:ea typeface="Open Sans Light" pitchFamily="2" charset="0"/>
                <a:cs typeface="Open Sans Light" pitchFamily="2" charset="0"/>
              </a:rPr>
              <a:t>Environmental</a:t>
            </a:r>
            <a:r>
              <a:rPr lang="it-IT" dirty="0">
                <a:latin typeface="Open Sans Light" pitchFamily="2" charset="0"/>
                <a:ea typeface="Open Sans Light" pitchFamily="2" charset="0"/>
                <a:cs typeface="Open Sans Light" pitchFamily="2" charset="0"/>
              </a:rPr>
              <a:t> </a:t>
            </a:r>
            <a:r>
              <a:rPr lang="it-IT" dirty="0" err="1">
                <a:latin typeface="Open Sans Light" pitchFamily="2" charset="0"/>
                <a:ea typeface="Open Sans Light" pitchFamily="2" charset="0"/>
                <a:cs typeface="Open Sans Light" pitchFamily="2" charset="0"/>
              </a:rPr>
              <a:t>applications</a:t>
            </a:r>
            <a:endParaRPr dirty="0">
              <a:latin typeface="Open Sans Light" pitchFamily="2" charset="0"/>
              <a:ea typeface="Open Sans Light" pitchFamily="2" charset="0"/>
              <a:cs typeface="Open Sans Light" pitchFamily="2" charset="0"/>
            </a:endParaRPr>
          </a:p>
        </p:txBody>
      </p:sp>
      <p:sp>
        <p:nvSpPr>
          <p:cNvPr id="2" name="Google Shape;1411;p40">
            <a:extLst>
              <a:ext uri="{FF2B5EF4-FFF2-40B4-BE49-F238E27FC236}">
                <a16:creationId xmlns:a16="http://schemas.microsoft.com/office/drawing/2014/main" id="{277FF7B5-649D-1D18-23AC-BF30E762B742}"/>
              </a:ext>
            </a:extLst>
          </p:cNvPr>
          <p:cNvSpPr/>
          <p:nvPr/>
        </p:nvSpPr>
        <p:spPr>
          <a:xfrm>
            <a:off x="7509463" y="3901788"/>
            <a:ext cx="761400" cy="76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412;p40">
            <a:extLst>
              <a:ext uri="{FF2B5EF4-FFF2-40B4-BE49-F238E27FC236}">
                <a16:creationId xmlns:a16="http://schemas.microsoft.com/office/drawing/2014/main" id="{A9FC4DD8-AD82-52A1-708F-43ED6076F3D8}"/>
              </a:ext>
            </a:extLst>
          </p:cNvPr>
          <p:cNvGrpSpPr/>
          <p:nvPr/>
        </p:nvGrpSpPr>
        <p:grpSpPr>
          <a:xfrm>
            <a:off x="7684826" y="4076976"/>
            <a:ext cx="410675" cy="411000"/>
            <a:chOff x="3995163" y="1078188"/>
            <a:chExt cx="410675" cy="411000"/>
          </a:xfrm>
        </p:grpSpPr>
        <p:sp>
          <p:nvSpPr>
            <p:cNvPr id="4" name="Google Shape;1413;p40">
              <a:extLst>
                <a:ext uri="{FF2B5EF4-FFF2-40B4-BE49-F238E27FC236}">
                  <a16:creationId xmlns:a16="http://schemas.microsoft.com/office/drawing/2014/main" id="{CAC89F20-CC48-D9CE-E12B-7366D1EAA758}"/>
                </a:ext>
              </a:extLst>
            </p:cNvPr>
            <p:cNvSpPr/>
            <p:nvPr/>
          </p:nvSpPr>
          <p:spPr>
            <a:xfrm>
              <a:off x="3995163" y="1109863"/>
              <a:ext cx="380125" cy="379325"/>
            </a:xfrm>
            <a:custGeom>
              <a:avLst/>
              <a:gdLst/>
              <a:ahLst/>
              <a:cxnLst/>
              <a:rect l="l" t="t" r="r" b="b"/>
              <a:pathLst>
                <a:path w="15205" h="15173" extrusionOk="0">
                  <a:moveTo>
                    <a:pt x="5209" y="669"/>
                  </a:moveTo>
                  <a:cubicBezTo>
                    <a:pt x="5221" y="669"/>
                    <a:pt x="5247" y="669"/>
                    <a:pt x="5272" y="695"/>
                  </a:cubicBezTo>
                  <a:lnTo>
                    <a:pt x="5973" y="1395"/>
                  </a:lnTo>
                  <a:lnTo>
                    <a:pt x="4738" y="2630"/>
                  </a:lnTo>
                  <a:lnTo>
                    <a:pt x="3974" y="1866"/>
                  </a:lnTo>
                  <a:lnTo>
                    <a:pt x="5132" y="695"/>
                  </a:lnTo>
                  <a:cubicBezTo>
                    <a:pt x="5158" y="669"/>
                    <a:pt x="5183" y="669"/>
                    <a:pt x="5209" y="669"/>
                  </a:cubicBezTo>
                  <a:close/>
                  <a:moveTo>
                    <a:pt x="6431" y="1841"/>
                  </a:moveTo>
                  <a:lnTo>
                    <a:pt x="7119" y="2541"/>
                  </a:lnTo>
                  <a:cubicBezTo>
                    <a:pt x="7157" y="2579"/>
                    <a:pt x="7157" y="2643"/>
                    <a:pt x="7119" y="2681"/>
                  </a:cubicBezTo>
                  <a:lnTo>
                    <a:pt x="5960" y="3840"/>
                  </a:lnTo>
                  <a:lnTo>
                    <a:pt x="5196" y="3076"/>
                  </a:lnTo>
                  <a:lnTo>
                    <a:pt x="6431" y="1841"/>
                  </a:lnTo>
                  <a:close/>
                  <a:moveTo>
                    <a:pt x="3515" y="2312"/>
                  </a:moveTo>
                  <a:lnTo>
                    <a:pt x="4279" y="3076"/>
                  </a:lnTo>
                  <a:lnTo>
                    <a:pt x="3057" y="4311"/>
                  </a:lnTo>
                  <a:lnTo>
                    <a:pt x="2293" y="3547"/>
                  </a:lnTo>
                  <a:lnTo>
                    <a:pt x="3515" y="2312"/>
                  </a:lnTo>
                  <a:close/>
                  <a:moveTo>
                    <a:pt x="11041" y="784"/>
                  </a:moveTo>
                  <a:lnTo>
                    <a:pt x="14390" y="4133"/>
                  </a:lnTo>
                  <a:cubicBezTo>
                    <a:pt x="13969" y="4451"/>
                    <a:pt x="13473" y="4617"/>
                    <a:pt x="12938" y="4617"/>
                  </a:cubicBezTo>
                  <a:cubicBezTo>
                    <a:pt x="12301" y="4617"/>
                    <a:pt x="11703" y="4362"/>
                    <a:pt x="11244" y="3916"/>
                  </a:cubicBezTo>
                  <a:cubicBezTo>
                    <a:pt x="10799" y="3471"/>
                    <a:pt x="10544" y="2872"/>
                    <a:pt x="10544" y="2223"/>
                  </a:cubicBezTo>
                  <a:lnTo>
                    <a:pt x="10544" y="2223"/>
                  </a:lnTo>
                  <a:lnTo>
                    <a:pt x="10557" y="2235"/>
                  </a:lnTo>
                  <a:cubicBezTo>
                    <a:pt x="10557" y="1701"/>
                    <a:pt x="10722" y="1191"/>
                    <a:pt x="11041" y="784"/>
                  </a:cubicBezTo>
                  <a:close/>
                  <a:moveTo>
                    <a:pt x="4738" y="3534"/>
                  </a:moveTo>
                  <a:lnTo>
                    <a:pt x="5502" y="4298"/>
                  </a:lnTo>
                  <a:lnTo>
                    <a:pt x="4266" y="5521"/>
                  </a:lnTo>
                  <a:lnTo>
                    <a:pt x="3502" y="4757"/>
                  </a:lnTo>
                  <a:lnTo>
                    <a:pt x="4738" y="3534"/>
                  </a:lnTo>
                  <a:close/>
                  <a:moveTo>
                    <a:pt x="1834" y="3993"/>
                  </a:moveTo>
                  <a:lnTo>
                    <a:pt x="2598" y="4757"/>
                  </a:lnTo>
                  <a:lnTo>
                    <a:pt x="1363" y="5992"/>
                  </a:lnTo>
                  <a:lnTo>
                    <a:pt x="676" y="5291"/>
                  </a:lnTo>
                  <a:lnTo>
                    <a:pt x="676" y="5304"/>
                  </a:lnTo>
                  <a:cubicBezTo>
                    <a:pt x="650" y="5279"/>
                    <a:pt x="650" y="5253"/>
                    <a:pt x="650" y="5228"/>
                  </a:cubicBezTo>
                  <a:cubicBezTo>
                    <a:pt x="650" y="5215"/>
                    <a:pt x="650" y="5190"/>
                    <a:pt x="676" y="5164"/>
                  </a:cubicBezTo>
                  <a:lnTo>
                    <a:pt x="1834" y="3993"/>
                  </a:lnTo>
                  <a:close/>
                  <a:moveTo>
                    <a:pt x="5960" y="4744"/>
                  </a:moveTo>
                  <a:lnTo>
                    <a:pt x="6648" y="5444"/>
                  </a:lnTo>
                  <a:lnTo>
                    <a:pt x="5412" y="6679"/>
                  </a:lnTo>
                  <a:lnTo>
                    <a:pt x="4725" y="5979"/>
                  </a:lnTo>
                  <a:lnTo>
                    <a:pt x="5960" y="4744"/>
                  </a:lnTo>
                  <a:close/>
                  <a:moveTo>
                    <a:pt x="3057" y="5215"/>
                  </a:moveTo>
                  <a:lnTo>
                    <a:pt x="3821" y="5979"/>
                  </a:lnTo>
                  <a:lnTo>
                    <a:pt x="2649" y="7138"/>
                  </a:lnTo>
                  <a:cubicBezTo>
                    <a:pt x="2624" y="7163"/>
                    <a:pt x="2598" y="7176"/>
                    <a:pt x="2586" y="7176"/>
                  </a:cubicBezTo>
                  <a:cubicBezTo>
                    <a:pt x="2560" y="7176"/>
                    <a:pt x="2535" y="7163"/>
                    <a:pt x="2522" y="7138"/>
                  </a:cubicBezTo>
                  <a:lnTo>
                    <a:pt x="1822" y="6450"/>
                  </a:lnTo>
                  <a:lnTo>
                    <a:pt x="3057" y="5215"/>
                  </a:lnTo>
                  <a:close/>
                  <a:moveTo>
                    <a:pt x="12556" y="8016"/>
                  </a:moveTo>
                  <a:cubicBezTo>
                    <a:pt x="12569" y="8016"/>
                    <a:pt x="12594" y="8016"/>
                    <a:pt x="12620" y="8042"/>
                  </a:cubicBezTo>
                  <a:lnTo>
                    <a:pt x="13320" y="8742"/>
                  </a:lnTo>
                  <a:lnTo>
                    <a:pt x="12085" y="9977"/>
                  </a:lnTo>
                  <a:lnTo>
                    <a:pt x="11321" y="9213"/>
                  </a:lnTo>
                  <a:lnTo>
                    <a:pt x="12480" y="8042"/>
                  </a:lnTo>
                  <a:lnTo>
                    <a:pt x="12492" y="8042"/>
                  </a:lnTo>
                  <a:cubicBezTo>
                    <a:pt x="12505" y="8016"/>
                    <a:pt x="12530" y="8016"/>
                    <a:pt x="12556" y="8016"/>
                  </a:cubicBezTo>
                  <a:close/>
                  <a:moveTo>
                    <a:pt x="9729" y="8513"/>
                  </a:moveTo>
                  <a:lnTo>
                    <a:pt x="10417" y="9213"/>
                  </a:lnTo>
                  <a:lnTo>
                    <a:pt x="9182" y="10436"/>
                  </a:lnTo>
                  <a:lnTo>
                    <a:pt x="8494" y="9748"/>
                  </a:lnTo>
                  <a:lnTo>
                    <a:pt x="9729" y="8513"/>
                  </a:lnTo>
                  <a:close/>
                  <a:moveTo>
                    <a:pt x="9105" y="4527"/>
                  </a:moveTo>
                  <a:cubicBezTo>
                    <a:pt x="9513" y="4527"/>
                    <a:pt x="9895" y="4693"/>
                    <a:pt x="10188" y="4973"/>
                  </a:cubicBezTo>
                  <a:cubicBezTo>
                    <a:pt x="10480" y="5266"/>
                    <a:pt x="10633" y="5648"/>
                    <a:pt x="10633" y="6055"/>
                  </a:cubicBezTo>
                  <a:cubicBezTo>
                    <a:pt x="10633" y="6476"/>
                    <a:pt x="10480" y="6858"/>
                    <a:pt x="10188" y="7150"/>
                  </a:cubicBezTo>
                  <a:lnTo>
                    <a:pt x="7119" y="10206"/>
                  </a:lnTo>
                  <a:cubicBezTo>
                    <a:pt x="6826" y="10499"/>
                    <a:pt x="6444" y="10665"/>
                    <a:pt x="6036" y="10665"/>
                  </a:cubicBezTo>
                  <a:cubicBezTo>
                    <a:pt x="5629" y="10665"/>
                    <a:pt x="5247" y="10499"/>
                    <a:pt x="4954" y="10206"/>
                  </a:cubicBezTo>
                  <a:cubicBezTo>
                    <a:pt x="4356" y="9608"/>
                    <a:pt x="4356" y="8640"/>
                    <a:pt x="4954" y="8042"/>
                  </a:cubicBezTo>
                  <a:lnTo>
                    <a:pt x="8023" y="4973"/>
                  </a:lnTo>
                  <a:cubicBezTo>
                    <a:pt x="8316" y="4693"/>
                    <a:pt x="8698" y="4527"/>
                    <a:pt x="9105" y="4527"/>
                  </a:cubicBezTo>
                  <a:close/>
                  <a:moveTo>
                    <a:pt x="13778" y="9188"/>
                  </a:moveTo>
                  <a:lnTo>
                    <a:pt x="14466" y="9888"/>
                  </a:lnTo>
                  <a:cubicBezTo>
                    <a:pt x="14504" y="9926"/>
                    <a:pt x="14504" y="9990"/>
                    <a:pt x="14466" y="10028"/>
                  </a:cubicBezTo>
                  <a:lnTo>
                    <a:pt x="13307" y="11187"/>
                  </a:lnTo>
                  <a:lnTo>
                    <a:pt x="12543" y="10423"/>
                  </a:lnTo>
                  <a:lnTo>
                    <a:pt x="13778" y="9188"/>
                  </a:lnTo>
                  <a:close/>
                  <a:moveTo>
                    <a:pt x="10875" y="9659"/>
                  </a:moveTo>
                  <a:lnTo>
                    <a:pt x="11626" y="10423"/>
                  </a:lnTo>
                  <a:lnTo>
                    <a:pt x="10404" y="11658"/>
                  </a:lnTo>
                  <a:lnTo>
                    <a:pt x="9640" y="10894"/>
                  </a:lnTo>
                  <a:lnTo>
                    <a:pt x="10862" y="9659"/>
                  </a:lnTo>
                  <a:close/>
                  <a:moveTo>
                    <a:pt x="3120" y="10964"/>
                  </a:moveTo>
                  <a:cubicBezTo>
                    <a:pt x="3130" y="10964"/>
                    <a:pt x="3140" y="10970"/>
                    <a:pt x="3146" y="10983"/>
                  </a:cubicBezTo>
                  <a:lnTo>
                    <a:pt x="4190" y="12015"/>
                  </a:lnTo>
                  <a:cubicBezTo>
                    <a:pt x="4190" y="12015"/>
                    <a:pt x="4203" y="12027"/>
                    <a:pt x="4203" y="12040"/>
                  </a:cubicBezTo>
                  <a:cubicBezTo>
                    <a:pt x="4203" y="12053"/>
                    <a:pt x="4190" y="12066"/>
                    <a:pt x="4190" y="12066"/>
                  </a:cubicBezTo>
                  <a:lnTo>
                    <a:pt x="3566" y="12689"/>
                  </a:lnTo>
                  <a:lnTo>
                    <a:pt x="2471" y="11607"/>
                  </a:lnTo>
                  <a:lnTo>
                    <a:pt x="3095" y="10983"/>
                  </a:lnTo>
                  <a:cubicBezTo>
                    <a:pt x="3101" y="10970"/>
                    <a:pt x="3111" y="10964"/>
                    <a:pt x="3120" y="10964"/>
                  </a:cubicBezTo>
                  <a:close/>
                  <a:moveTo>
                    <a:pt x="12085" y="10881"/>
                  </a:moveTo>
                  <a:lnTo>
                    <a:pt x="12849" y="11645"/>
                  </a:lnTo>
                  <a:lnTo>
                    <a:pt x="11614" y="12868"/>
                  </a:lnTo>
                  <a:lnTo>
                    <a:pt x="10850" y="12104"/>
                  </a:lnTo>
                  <a:lnTo>
                    <a:pt x="12085" y="10881"/>
                  </a:lnTo>
                  <a:close/>
                  <a:moveTo>
                    <a:pt x="9182" y="11352"/>
                  </a:moveTo>
                  <a:lnTo>
                    <a:pt x="9946" y="12116"/>
                  </a:lnTo>
                  <a:lnTo>
                    <a:pt x="8710" y="13339"/>
                  </a:lnTo>
                  <a:lnTo>
                    <a:pt x="8023" y="12651"/>
                  </a:lnTo>
                  <a:cubicBezTo>
                    <a:pt x="7985" y="12613"/>
                    <a:pt x="7985" y="12549"/>
                    <a:pt x="8023" y="12511"/>
                  </a:cubicBezTo>
                  <a:lnTo>
                    <a:pt x="9182" y="11352"/>
                  </a:lnTo>
                  <a:close/>
                  <a:moveTo>
                    <a:pt x="10404" y="12562"/>
                  </a:moveTo>
                  <a:lnTo>
                    <a:pt x="11168" y="13326"/>
                  </a:lnTo>
                  <a:lnTo>
                    <a:pt x="9997" y="14485"/>
                  </a:lnTo>
                  <a:cubicBezTo>
                    <a:pt x="9977" y="14504"/>
                    <a:pt x="9955" y="14514"/>
                    <a:pt x="9933" y="14514"/>
                  </a:cubicBezTo>
                  <a:cubicBezTo>
                    <a:pt x="9911" y="14514"/>
                    <a:pt x="9888" y="14504"/>
                    <a:pt x="9869" y="14485"/>
                  </a:cubicBezTo>
                  <a:lnTo>
                    <a:pt x="9169" y="13797"/>
                  </a:lnTo>
                  <a:lnTo>
                    <a:pt x="10404" y="12562"/>
                  </a:lnTo>
                  <a:close/>
                  <a:moveTo>
                    <a:pt x="11028" y="1"/>
                  </a:moveTo>
                  <a:cubicBezTo>
                    <a:pt x="10945" y="1"/>
                    <a:pt x="10862" y="33"/>
                    <a:pt x="10799" y="96"/>
                  </a:cubicBezTo>
                  <a:cubicBezTo>
                    <a:pt x="10226" y="669"/>
                    <a:pt x="9907" y="1420"/>
                    <a:pt x="9907" y="2235"/>
                  </a:cubicBezTo>
                  <a:cubicBezTo>
                    <a:pt x="9907" y="2936"/>
                    <a:pt x="10149" y="3598"/>
                    <a:pt x="10582" y="4133"/>
                  </a:cubicBezTo>
                  <a:lnTo>
                    <a:pt x="10404" y="4324"/>
                  </a:lnTo>
                  <a:cubicBezTo>
                    <a:pt x="10022" y="4044"/>
                    <a:pt x="9576" y="3891"/>
                    <a:pt x="9105" y="3891"/>
                  </a:cubicBezTo>
                  <a:cubicBezTo>
                    <a:pt x="8519" y="3891"/>
                    <a:pt x="7972" y="4120"/>
                    <a:pt x="7564" y="4527"/>
                  </a:cubicBezTo>
                  <a:lnTo>
                    <a:pt x="7106" y="4986"/>
                  </a:lnTo>
                  <a:lnTo>
                    <a:pt x="6406" y="4298"/>
                  </a:lnTo>
                  <a:lnTo>
                    <a:pt x="7577" y="3139"/>
                  </a:lnTo>
                  <a:cubicBezTo>
                    <a:pt x="7857" y="2847"/>
                    <a:pt x="7857" y="2375"/>
                    <a:pt x="7577" y="2095"/>
                  </a:cubicBezTo>
                  <a:lnTo>
                    <a:pt x="5731" y="249"/>
                  </a:lnTo>
                  <a:cubicBezTo>
                    <a:pt x="5591" y="109"/>
                    <a:pt x="5400" y="33"/>
                    <a:pt x="5209" y="33"/>
                  </a:cubicBezTo>
                  <a:cubicBezTo>
                    <a:pt x="5005" y="33"/>
                    <a:pt x="4827" y="109"/>
                    <a:pt x="4687" y="249"/>
                  </a:cubicBezTo>
                  <a:lnTo>
                    <a:pt x="217" y="4718"/>
                  </a:lnTo>
                  <a:cubicBezTo>
                    <a:pt x="77" y="4858"/>
                    <a:pt x="1" y="5037"/>
                    <a:pt x="1" y="5240"/>
                  </a:cubicBezTo>
                  <a:cubicBezTo>
                    <a:pt x="1" y="5431"/>
                    <a:pt x="77" y="5622"/>
                    <a:pt x="217" y="5763"/>
                  </a:cubicBezTo>
                  <a:lnTo>
                    <a:pt x="2064" y="7609"/>
                  </a:lnTo>
                  <a:cubicBezTo>
                    <a:pt x="2204" y="7736"/>
                    <a:pt x="2395" y="7825"/>
                    <a:pt x="2586" y="7825"/>
                  </a:cubicBezTo>
                  <a:cubicBezTo>
                    <a:pt x="2789" y="7825"/>
                    <a:pt x="2968" y="7749"/>
                    <a:pt x="3108" y="7609"/>
                  </a:cubicBezTo>
                  <a:lnTo>
                    <a:pt x="4266" y="6437"/>
                  </a:lnTo>
                  <a:lnTo>
                    <a:pt x="4967" y="7138"/>
                  </a:lnTo>
                  <a:lnTo>
                    <a:pt x="4496" y="7596"/>
                  </a:lnTo>
                  <a:cubicBezTo>
                    <a:pt x="4088" y="8004"/>
                    <a:pt x="3859" y="8551"/>
                    <a:pt x="3859" y="9137"/>
                  </a:cubicBezTo>
                  <a:cubicBezTo>
                    <a:pt x="3859" y="9608"/>
                    <a:pt x="4012" y="10054"/>
                    <a:pt x="4292" y="10423"/>
                  </a:cubicBezTo>
                  <a:lnTo>
                    <a:pt x="3897" y="10818"/>
                  </a:lnTo>
                  <a:lnTo>
                    <a:pt x="3604" y="10525"/>
                  </a:lnTo>
                  <a:cubicBezTo>
                    <a:pt x="3471" y="10391"/>
                    <a:pt x="3299" y="10324"/>
                    <a:pt x="3127" y="10324"/>
                  </a:cubicBezTo>
                  <a:cubicBezTo>
                    <a:pt x="2955" y="10324"/>
                    <a:pt x="2783" y="10391"/>
                    <a:pt x="2649" y="10525"/>
                  </a:cubicBezTo>
                  <a:lnTo>
                    <a:pt x="1796" y="11378"/>
                  </a:lnTo>
                  <a:cubicBezTo>
                    <a:pt x="1669" y="11505"/>
                    <a:pt x="1669" y="11709"/>
                    <a:pt x="1796" y="11836"/>
                  </a:cubicBezTo>
                  <a:lnTo>
                    <a:pt x="3337" y="13377"/>
                  </a:lnTo>
                  <a:cubicBezTo>
                    <a:pt x="3401" y="13441"/>
                    <a:pt x="3477" y="13466"/>
                    <a:pt x="3566" y="13466"/>
                  </a:cubicBezTo>
                  <a:cubicBezTo>
                    <a:pt x="3655" y="13466"/>
                    <a:pt x="3732" y="13441"/>
                    <a:pt x="3795" y="13377"/>
                  </a:cubicBezTo>
                  <a:lnTo>
                    <a:pt x="4648" y="12524"/>
                  </a:lnTo>
                  <a:cubicBezTo>
                    <a:pt x="4776" y="12397"/>
                    <a:pt x="4839" y="12231"/>
                    <a:pt x="4839" y="12040"/>
                  </a:cubicBezTo>
                  <a:cubicBezTo>
                    <a:pt x="4839" y="11862"/>
                    <a:pt x="4776" y="11696"/>
                    <a:pt x="4648" y="11569"/>
                  </a:cubicBezTo>
                  <a:lnTo>
                    <a:pt x="4356" y="11276"/>
                  </a:lnTo>
                  <a:lnTo>
                    <a:pt x="4750" y="10881"/>
                  </a:lnTo>
                  <a:cubicBezTo>
                    <a:pt x="5120" y="11161"/>
                    <a:pt x="5565" y="11302"/>
                    <a:pt x="6036" y="11302"/>
                  </a:cubicBezTo>
                  <a:cubicBezTo>
                    <a:pt x="6622" y="11302"/>
                    <a:pt x="7170" y="11085"/>
                    <a:pt x="7577" y="10665"/>
                  </a:cubicBezTo>
                  <a:lnTo>
                    <a:pt x="8036" y="10206"/>
                  </a:lnTo>
                  <a:lnTo>
                    <a:pt x="8736" y="10894"/>
                  </a:lnTo>
                  <a:lnTo>
                    <a:pt x="7564" y="12066"/>
                  </a:lnTo>
                  <a:cubicBezTo>
                    <a:pt x="7284" y="12346"/>
                    <a:pt x="7284" y="12817"/>
                    <a:pt x="7564" y="13110"/>
                  </a:cubicBezTo>
                  <a:lnTo>
                    <a:pt x="9411" y="14956"/>
                  </a:lnTo>
                  <a:cubicBezTo>
                    <a:pt x="9551" y="15096"/>
                    <a:pt x="9742" y="15172"/>
                    <a:pt x="9933" y="15172"/>
                  </a:cubicBezTo>
                  <a:cubicBezTo>
                    <a:pt x="10124" y="15172"/>
                    <a:pt x="10315" y="15096"/>
                    <a:pt x="10455" y="14956"/>
                  </a:cubicBezTo>
                  <a:lnTo>
                    <a:pt x="14924" y="10487"/>
                  </a:lnTo>
                  <a:cubicBezTo>
                    <a:pt x="15204" y="10194"/>
                    <a:pt x="15204" y="9735"/>
                    <a:pt x="14924" y="9442"/>
                  </a:cubicBezTo>
                  <a:lnTo>
                    <a:pt x="13078" y="7596"/>
                  </a:lnTo>
                  <a:cubicBezTo>
                    <a:pt x="12938" y="7456"/>
                    <a:pt x="12747" y="7380"/>
                    <a:pt x="12556" y="7380"/>
                  </a:cubicBezTo>
                  <a:cubicBezTo>
                    <a:pt x="12352" y="7380"/>
                    <a:pt x="12174" y="7456"/>
                    <a:pt x="12034" y="7596"/>
                  </a:cubicBezTo>
                  <a:lnTo>
                    <a:pt x="10862" y="8755"/>
                  </a:lnTo>
                  <a:lnTo>
                    <a:pt x="10175" y="8067"/>
                  </a:lnTo>
                  <a:lnTo>
                    <a:pt x="10633" y="7596"/>
                  </a:lnTo>
                  <a:cubicBezTo>
                    <a:pt x="11053" y="7189"/>
                    <a:pt x="11270" y="6641"/>
                    <a:pt x="11270" y="6068"/>
                  </a:cubicBezTo>
                  <a:cubicBezTo>
                    <a:pt x="11270" y="5597"/>
                    <a:pt x="11130" y="5139"/>
                    <a:pt x="10850" y="4769"/>
                  </a:cubicBezTo>
                  <a:lnTo>
                    <a:pt x="11028" y="4591"/>
                  </a:lnTo>
                  <a:cubicBezTo>
                    <a:pt x="11575" y="5024"/>
                    <a:pt x="12238" y="5266"/>
                    <a:pt x="12938" y="5266"/>
                  </a:cubicBezTo>
                  <a:cubicBezTo>
                    <a:pt x="13753" y="5266"/>
                    <a:pt x="14504" y="4948"/>
                    <a:pt x="15077" y="4375"/>
                  </a:cubicBezTo>
                  <a:cubicBezTo>
                    <a:pt x="15204" y="4247"/>
                    <a:pt x="15204" y="4044"/>
                    <a:pt x="15077" y="3916"/>
                  </a:cubicBezTo>
                  <a:lnTo>
                    <a:pt x="13396" y="2235"/>
                  </a:lnTo>
                  <a:lnTo>
                    <a:pt x="13626" y="1993"/>
                  </a:lnTo>
                  <a:cubicBezTo>
                    <a:pt x="13753" y="1866"/>
                    <a:pt x="13753" y="1675"/>
                    <a:pt x="13626" y="1548"/>
                  </a:cubicBezTo>
                  <a:cubicBezTo>
                    <a:pt x="13562" y="1484"/>
                    <a:pt x="13479" y="1452"/>
                    <a:pt x="13396" y="1452"/>
                  </a:cubicBezTo>
                  <a:cubicBezTo>
                    <a:pt x="13314" y="1452"/>
                    <a:pt x="13231" y="1484"/>
                    <a:pt x="13167" y="1548"/>
                  </a:cubicBezTo>
                  <a:lnTo>
                    <a:pt x="12938" y="1777"/>
                  </a:lnTo>
                  <a:lnTo>
                    <a:pt x="11257" y="96"/>
                  </a:lnTo>
                  <a:cubicBezTo>
                    <a:pt x="11193" y="33"/>
                    <a:pt x="11111" y="1"/>
                    <a:pt x="1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14;p40">
              <a:extLst>
                <a:ext uri="{FF2B5EF4-FFF2-40B4-BE49-F238E27FC236}">
                  <a16:creationId xmlns:a16="http://schemas.microsoft.com/office/drawing/2014/main" id="{418F75E0-0D0C-266B-D6A1-6345CF8A4F1F}"/>
                </a:ext>
              </a:extLst>
            </p:cNvPr>
            <p:cNvSpPr/>
            <p:nvPr/>
          </p:nvSpPr>
          <p:spPr>
            <a:xfrm>
              <a:off x="4322088" y="1115438"/>
              <a:ext cx="46525" cy="46825"/>
            </a:xfrm>
            <a:custGeom>
              <a:avLst/>
              <a:gdLst/>
              <a:ahLst/>
              <a:cxnLst/>
              <a:rect l="l" t="t" r="r" b="b"/>
              <a:pathLst>
                <a:path w="1861" h="1873" extrusionOk="0">
                  <a:moveTo>
                    <a:pt x="319" y="1"/>
                  </a:moveTo>
                  <a:cubicBezTo>
                    <a:pt x="141" y="1"/>
                    <a:pt x="1" y="141"/>
                    <a:pt x="1" y="319"/>
                  </a:cubicBezTo>
                  <a:cubicBezTo>
                    <a:pt x="1" y="497"/>
                    <a:pt x="141" y="637"/>
                    <a:pt x="319" y="637"/>
                  </a:cubicBezTo>
                  <a:cubicBezTo>
                    <a:pt x="816" y="637"/>
                    <a:pt x="1223" y="1045"/>
                    <a:pt x="1223" y="1541"/>
                  </a:cubicBezTo>
                  <a:cubicBezTo>
                    <a:pt x="1223" y="1720"/>
                    <a:pt x="1363" y="1872"/>
                    <a:pt x="1542" y="1872"/>
                  </a:cubicBezTo>
                  <a:cubicBezTo>
                    <a:pt x="1720" y="1872"/>
                    <a:pt x="1860" y="1720"/>
                    <a:pt x="1860" y="1541"/>
                  </a:cubicBezTo>
                  <a:cubicBezTo>
                    <a:pt x="1860" y="701"/>
                    <a:pt x="117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15;p40">
              <a:extLst>
                <a:ext uri="{FF2B5EF4-FFF2-40B4-BE49-F238E27FC236}">
                  <a16:creationId xmlns:a16="http://schemas.microsoft.com/office/drawing/2014/main" id="{9594EAA0-AE20-79D9-F515-84235E4154D6}"/>
                </a:ext>
              </a:extLst>
            </p:cNvPr>
            <p:cNvSpPr/>
            <p:nvPr/>
          </p:nvSpPr>
          <p:spPr>
            <a:xfrm>
              <a:off x="4322088" y="1078188"/>
              <a:ext cx="83750" cy="84075"/>
            </a:xfrm>
            <a:custGeom>
              <a:avLst/>
              <a:gdLst/>
              <a:ahLst/>
              <a:cxnLst/>
              <a:rect l="l" t="t" r="r" b="b"/>
              <a:pathLst>
                <a:path w="3350" h="3363" extrusionOk="0">
                  <a:moveTo>
                    <a:pt x="319" y="1"/>
                  </a:moveTo>
                  <a:cubicBezTo>
                    <a:pt x="141" y="1"/>
                    <a:pt x="1" y="154"/>
                    <a:pt x="1" y="332"/>
                  </a:cubicBezTo>
                  <a:cubicBezTo>
                    <a:pt x="1" y="510"/>
                    <a:pt x="141" y="650"/>
                    <a:pt x="319" y="650"/>
                  </a:cubicBezTo>
                  <a:cubicBezTo>
                    <a:pt x="1644" y="650"/>
                    <a:pt x="2713" y="1720"/>
                    <a:pt x="2713" y="3031"/>
                  </a:cubicBezTo>
                  <a:cubicBezTo>
                    <a:pt x="2713" y="3210"/>
                    <a:pt x="2853" y="3362"/>
                    <a:pt x="3032" y="3362"/>
                  </a:cubicBezTo>
                  <a:cubicBezTo>
                    <a:pt x="3210" y="3362"/>
                    <a:pt x="3350" y="3210"/>
                    <a:pt x="3350" y="3031"/>
                  </a:cubicBezTo>
                  <a:cubicBezTo>
                    <a:pt x="3350" y="1363"/>
                    <a:pt x="198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6;p40">
              <a:extLst>
                <a:ext uri="{FF2B5EF4-FFF2-40B4-BE49-F238E27FC236}">
                  <a16:creationId xmlns:a16="http://schemas.microsoft.com/office/drawing/2014/main" id="{7CAF956B-08D4-0EC0-B0F1-5AE04B3246F6}"/>
                </a:ext>
              </a:extLst>
            </p:cNvPr>
            <p:cNvSpPr/>
            <p:nvPr/>
          </p:nvSpPr>
          <p:spPr>
            <a:xfrm>
              <a:off x="4154963" y="1293538"/>
              <a:ext cx="58300" cy="56850"/>
            </a:xfrm>
            <a:custGeom>
              <a:avLst/>
              <a:gdLst/>
              <a:ahLst/>
              <a:cxnLst/>
              <a:rect l="l" t="t" r="r" b="b"/>
              <a:pathLst>
                <a:path w="2332" h="2274" extrusionOk="0">
                  <a:moveTo>
                    <a:pt x="1987" y="1"/>
                  </a:moveTo>
                  <a:cubicBezTo>
                    <a:pt x="1905" y="1"/>
                    <a:pt x="1822" y="33"/>
                    <a:pt x="1758" y="96"/>
                  </a:cubicBezTo>
                  <a:lnTo>
                    <a:pt x="128" y="1726"/>
                  </a:lnTo>
                  <a:cubicBezTo>
                    <a:pt x="1" y="1854"/>
                    <a:pt x="1" y="2057"/>
                    <a:pt x="128" y="2185"/>
                  </a:cubicBezTo>
                  <a:cubicBezTo>
                    <a:pt x="192" y="2236"/>
                    <a:pt x="268" y="2274"/>
                    <a:pt x="345" y="2274"/>
                  </a:cubicBezTo>
                  <a:cubicBezTo>
                    <a:pt x="434" y="2274"/>
                    <a:pt x="510" y="2236"/>
                    <a:pt x="574" y="2185"/>
                  </a:cubicBezTo>
                  <a:lnTo>
                    <a:pt x="2204" y="542"/>
                  </a:lnTo>
                  <a:cubicBezTo>
                    <a:pt x="2331" y="415"/>
                    <a:pt x="2331" y="211"/>
                    <a:pt x="2204" y="96"/>
                  </a:cubicBezTo>
                  <a:lnTo>
                    <a:pt x="2217" y="96"/>
                  </a:lnTo>
                  <a:cubicBezTo>
                    <a:pt x="2153" y="33"/>
                    <a:pt x="2070"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17;p40">
              <a:extLst>
                <a:ext uri="{FF2B5EF4-FFF2-40B4-BE49-F238E27FC236}">
                  <a16:creationId xmlns:a16="http://schemas.microsoft.com/office/drawing/2014/main" id="{BD2EE88E-B313-7606-FA64-48559327EEAF}"/>
                </a:ext>
              </a:extLst>
            </p:cNvPr>
            <p:cNvSpPr/>
            <p:nvPr/>
          </p:nvSpPr>
          <p:spPr>
            <a:xfrm>
              <a:off x="4217038" y="1273013"/>
              <a:ext cx="15950" cy="16250"/>
            </a:xfrm>
            <a:custGeom>
              <a:avLst/>
              <a:gdLst/>
              <a:ahLst/>
              <a:cxnLst/>
              <a:rect l="l" t="t" r="r" b="b"/>
              <a:pathLst>
                <a:path w="638" h="650" extrusionOk="0">
                  <a:moveTo>
                    <a:pt x="319" y="1"/>
                  </a:moveTo>
                  <a:cubicBezTo>
                    <a:pt x="230" y="1"/>
                    <a:pt x="154" y="39"/>
                    <a:pt x="90" y="102"/>
                  </a:cubicBezTo>
                  <a:cubicBezTo>
                    <a:pt x="39" y="153"/>
                    <a:pt x="1" y="242"/>
                    <a:pt x="1" y="319"/>
                  </a:cubicBezTo>
                  <a:cubicBezTo>
                    <a:pt x="1" y="408"/>
                    <a:pt x="39" y="484"/>
                    <a:pt x="90" y="548"/>
                  </a:cubicBezTo>
                  <a:cubicBezTo>
                    <a:pt x="154" y="612"/>
                    <a:pt x="230" y="650"/>
                    <a:pt x="319" y="650"/>
                  </a:cubicBezTo>
                  <a:cubicBezTo>
                    <a:pt x="408" y="650"/>
                    <a:pt x="485" y="612"/>
                    <a:pt x="549" y="548"/>
                  </a:cubicBezTo>
                  <a:cubicBezTo>
                    <a:pt x="599" y="484"/>
                    <a:pt x="638" y="408"/>
                    <a:pt x="638" y="319"/>
                  </a:cubicBezTo>
                  <a:cubicBezTo>
                    <a:pt x="638" y="242"/>
                    <a:pt x="599" y="153"/>
                    <a:pt x="549" y="102"/>
                  </a:cubicBezTo>
                  <a:cubicBezTo>
                    <a:pt x="485" y="39"/>
                    <a:pt x="408"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B78CF74A-E575-ADDE-42B9-DB9F036A70EE}"/>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8AB2934B-26DC-24D5-2258-F6F484B41BC6}"/>
              </a:ext>
            </a:extLst>
          </p:cNvPr>
          <p:cNvSpPr txBox="1">
            <a:spLocks noGrp="1"/>
          </p:cNvSpPr>
          <p:nvPr>
            <p:ph type="title"/>
          </p:nvPr>
        </p:nvSpPr>
        <p:spPr>
          <a:xfrm>
            <a:off x="741115" y="465828"/>
            <a:ext cx="7661769" cy="74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Specific Challenges of SAR Images</a:t>
            </a:r>
            <a:endParaRPr dirty="0">
              <a:solidFill>
                <a:schemeClr val="bg2"/>
              </a:solidFill>
              <a:latin typeface="Open Sans SemiBold" pitchFamily="2" charset="0"/>
              <a:ea typeface="Open Sans SemiBold" pitchFamily="2" charset="0"/>
              <a:cs typeface="Open Sans SemiBold" pitchFamily="2" charset="0"/>
            </a:endParaRPr>
          </a:p>
        </p:txBody>
      </p:sp>
      <p:sp>
        <p:nvSpPr>
          <p:cNvPr id="1103" name="Google Shape;1103;p39">
            <a:extLst>
              <a:ext uri="{FF2B5EF4-FFF2-40B4-BE49-F238E27FC236}">
                <a16:creationId xmlns:a16="http://schemas.microsoft.com/office/drawing/2014/main" id="{9EF2B456-34D1-7F17-064E-EBCDAB107744}"/>
              </a:ext>
            </a:extLst>
          </p:cNvPr>
          <p:cNvSpPr txBox="1">
            <a:spLocks noGrp="1"/>
          </p:cNvSpPr>
          <p:nvPr>
            <p:ph type="subTitle" idx="4294967295"/>
          </p:nvPr>
        </p:nvSpPr>
        <p:spPr>
          <a:xfrm>
            <a:off x="720231" y="1795300"/>
            <a:ext cx="5881460" cy="26450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2"/>
                </a:solidFill>
                <a:latin typeface="Open Sans SemiBold" pitchFamily="2" charset="0"/>
                <a:ea typeface="Open Sans SemiBold" pitchFamily="2" charset="0"/>
                <a:cs typeface="Open Sans SemiBold" pitchFamily="2" charset="0"/>
              </a:rPr>
              <a:t>Acquisition Geometry:</a:t>
            </a:r>
          </a:p>
          <a:p>
            <a:pPr marL="285750" indent="-285750">
              <a:buClr>
                <a:schemeClr val="tx1"/>
              </a:buClr>
            </a:pPr>
            <a:r>
              <a:rPr lang="en-US" dirty="0">
                <a:latin typeface="Open Sans Light" pitchFamily="2" charset="0"/>
                <a:ea typeface="Open Sans Light" pitchFamily="2" charset="0"/>
                <a:cs typeface="Open Sans Light" pitchFamily="2" charset="0"/>
              </a:rPr>
              <a:t>Side-looking nature causes distortions</a:t>
            </a:r>
          </a:p>
          <a:p>
            <a:pPr marL="0" lvl="0" indent="0" algn="l" rtl="0">
              <a:spcBef>
                <a:spcPts val="0"/>
              </a:spcBef>
              <a:spcAft>
                <a:spcPts val="0"/>
              </a:spcAft>
              <a:buNone/>
            </a:pPr>
            <a:endParaRPr lang="en-US" dirty="0">
              <a:latin typeface="Open Sans Light" pitchFamily="2" charset="0"/>
              <a:ea typeface="Open Sans Light" pitchFamily="2" charset="0"/>
              <a:cs typeface="Open Sans Light" pitchFamily="2" charset="0"/>
            </a:endParaRPr>
          </a:p>
          <a:p>
            <a:pPr marL="0" lvl="0" indent="0" algn="l" rtl="0">
              <a:spcBef>
                <a:spcPts val="0"/>
              </a:spcBef>
              <a:spcAft>
                <a:spcPts val="0"/>
              </a:spcAft>
              <a:buNone/>
            </a:pPr>
            <a:r>
              <a:rPr lang="en-US" sz="2000" dirty="0">
                <a:solidFill>
                  <a:schemeClr val="bg2"/>
                </a:solidFill>
                <a:latin typeface="Open Sans SemiBold" pitchFamily="2" charset="0"/>
                <a:ea typeface="Open Sans SemiBold" pitchFamily="2" charset="0"/>
                <a:cs typeface="Open Sans SemiBold" pitchFamily="2" charset="0"/>
              </a:rPr>
              <a:t>Double Bouncing Phenomenon:</a:t>
            </a:r>
          </a:p>
          <a:p>
            <a:pPr marL="285750" indent="-285750">
              <a:buClr>
                <a:schemeClr val="tx1"/>
              </a:buClr>
            </a:pPr>
            <a:r>
              <a:rPr lang="en-US" dirty="0">
                <a:latin typeface="Open Sans Light" pitchFamily="2" charset="0"/>
                <a:ea typeface="Open Sans Light" pitchFamily="2" charset="0"/>
                <a:cs typeface="Open Sans Light" pitchFamily="2" charset="0"/>
              </a:rPr>
              <a:t>Can produce false or duplicated reflections</a:t>
            </a:r>
          </a:p>
          <a:p>
            <a:pPr marL="0" lvl="0" indent="0" algn="l" rtl="0">
              <a:spcBef>
                <a:spcPts val="0"/>
              </a:spcBef>
              <a:spcAft>
                <a:spcPts val="0"/>
              </a:spcAft>
              <a:buNone/>
            </a:pPr>
            <a:endParaRPr lang="en-US" dirty="0">
              <a:latin typeface="Open Sans Light" pitchFamily="2" charset="0"/>
              <a:ea typeface="Open Sans Light" pitchFamily="2" charset="0"/>
              <a:cs typeface="Open Sans Light" pitchFamily="2" charset="0"/>
            </a:endParaRPr>
          </a:p>
          <a:p>
            <a:pPr marL="0" lvl="0" indent="0" algn="l" rtl="0">
              <a:spcBef>
                <a:spcPts val="0"/>
              </a:spcBef>
              <a:spcAft>
                <a:spcPts val="0"/>
              </a:spcAft>
              <a:buNone/>
            </a:pPr>
            <a:r>
              <a:rPr lang="en-US" sz="2000" dirty="0">
                <a:solidFill>
                  <a:schemeClr val="bg2"/>
                </a:solidFill>
                <a:latin typeface="Open Sans SemiBold" pitchFamily="2" charset="0"/>
                <a:ea typeface="Open Sans SemiBold" pitchFamily="2" charset="0"/>
                <a:cs typeface="Open Sans SemiBold" pitchFamily="2" charset="0"/>
              </a:rPr>
              <a:t>Speckle Noise:</a:t>
            </a:r>
          </a:p>
          <a:p>
            <a:pPr marL="285750" indent="-285750">
              <a:buClr>
                <a:schemeClr val="tx1"/>
              </a:buClr>
            </a:pPr>
            <a:r>
              <a:rPr lang="en-US" dirty="0">
                <a:latin typeface="Open Sans Light" pitchFamily="2" charset="0"/>
                <a:ea typeface="Open Sans Light" pitchFamily="2" charset="0"/>
                <a:cs typeface="Open Sans Light" pitchFamily="2" charset="0"/>
              </a:rPr>
              <a:t>Granular noise affecting image clarity</a:t>
            </a:r>
            <a:endParaRPr dirty="0">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1902214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514426DF-8539-E566-A36C-4F80F1A81503}"/>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BC026DD0-8F61-8079-9562-2AE853E3259E}"/>
              </a:ext>
            </a:extLst>
          </p:cNvPr>
          <p:cNvSpPr txBox="1">
            <a:spLocks noGrp="1"/>
          </p:cNvSpPr>
          <p:nvPr>
            <p:ph type="title"/>
          </p:nvPr>
        </p:nvSpPr>
        <p:spPr>
          <a:xfrm>
            <a:off x="741115" y="465828"/>
            <a:ext cx="7661769" cy="74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Objective</a:t>
            </a:r>
            <a:endParaRPr dirty="0">
              <a:solidFill>
                <a:schemeClr val="bg2"/>
              </a:solidFill>
              <a:latin typeface="Open Sans SemiBold" pitchFamily="2" charset="0"/>
              <a:ea typeface="Open Sans SemiBold" pitchFamily="2" charset="0"/>
              <a:cs typeface="Open Sans SemiBold" pitchFamily="2" charset="0"/>
            </a:endParaRPr>
          </a:p>
        </p:txBody>
      </p:sp>
      <p:sp>
        <p:nvSpPr>
          <p:cNvPr id="1103" name="Google Shape;1103;p39">
            <a:extLst>
              <a:ext uri="{FF2B5EF4-FFF2-40B4-BE49-F238E27FC236}">
                <a16:creationId xmlns:a16="http://schemas.microsoft.com/office/drawing/2014/main" id="{5BC45B31-49AA-5A85-3258-1AED213A7DCB}"/>
              </a:ext>
            </a:extLst>
          </p:cNvPr>
          <p:cNvSpPr txBox="1">
            <a:spLocks noGrp="1"/>
          </p:cNvSpPr>
          <p:nvPr>
            <p:ph type="subTitle" idx="4294967295"/>
          </p:nvPr>
        </p:nvSpPr>
        <p:spPr>
          <a:xfrm>
            <a:off x="720231" y="1795300"/>
            <a:ext cx="3064118" cy="26450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2"/>
                </a:solidFill>
                <a:latin typeface="Open Sans SemiBold" pitchFamily="2" charset="0"/>
                <a:ea typeface="Open Sans SemiBold" pitchFamily="2" charset="0"/>
                <a:cs typeface="Open Sans SemiBold" pitchFamily="2" charset="0"/>
              </a:rPr>
              <a:t>Primary Objective:</a:t>
            </a:r>
          </a:p>
          <a:p>
            <a:pPr marL="285750" indent="-285750">
              <a:buClr>
                <a:schemeClr val="tx1"/>
              </a:buClr>
            </a:pPr>
            <a:r>
              <a:rPr lang="en-US" dirty="0">
                <a:latin typeface="Open Sans Light" pitchFamily="2" charset="0"/>
                <a:ea typeface="Open Sans Light" pitchFamily="2" charset="0"/>
                <a:cs typeface="Open Sans Light" pitchFamily="2" charset="0"/>
              </a:rPr>
              <a:t>Achieve precise object detection in SAR images</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0" lvl="0" indent="0" algn="l" rtl="0">
              <a:spcBef>
                <a:spcPts val="0"/>
              </a:spcBef>
              <a:spcAft>
                <a:spcPts val="0"/>
              </a:spcAft>
              <a:buNone/>
            </a:pPr>
            <a:r>
              <a:rPr lang="en-US" sz="2000" dirty="0">
                <a:solidFill>
                  <a:schemeClr val="bg2"/>
                </a:solidFill>
                <a:latin typeface="Open Sans SemiBold" pitchFamily="2" charset="0"/>
                <a:ea typeface="Open Sans SemiBold" pitchFamily="2" charset="0"/>
                <a:cs typeface="Open Sans SemiBold" pitchFamily="2" charset="0"/>
              </a:rPr>
              <a:t>Focus Example:</a:t>
            </a:r>
          </a:p>
          <a:p>
            <a:pPr marL="285750" indent="-285750">
              <a:buClr>
                <a:schemeClr val="tx1"/>
              </a:buClr>
            </a:pPr>
            <a:r>
              <a:rPr lang="en-US" dirty="0">
                <a:latin typeface="Open Sans Light" pitchFamily="2" charset="0"/>
                <a:ea typeface="Open Sans Light" pitchFamily="2" charset="0"/>
                <a:cs typeface="Open Sans Light" pitchFamily="2" charset="0"/>
              </a:rPr>
              <a:t>Detection of airplanes</a:t>
            </a:r>
            <a:endParaRPr dirty="0">
              <a:latin typeface="Open Sans Light" pitchFamily="2" charset="0"/>
              <a:ea typeface="Open Sans Light" pitchFamily="2" charset="0"/>
              <a:cs typeface="Open Sans Light" pitchFamily="2" charset="0"/>
            </a:endParaRPr>
          </a:p>
        </p:txBody>
      </p:sp>
      <p:pic>
        <p:nvPicPr>
          <p:cNvPr id="3" name="Immagine 2" descr="Immagine che contiene edificio&#10;&#10;Il contenuto generato dall'IA potrebbe non essere corretto.">
            <a:extLst>
              <a:ext uri="{FF2B5EF4-FFF2-40B4-BE49-F238E27FC236}">
                <a16:creationId xmlns:a16="http://schemas.microsoft.com/office/drawing/2014/main" id="{FCA1DAD5-766E-21E6-543E-D78D483BBA3E}"/>
              </a:ext>
            </a:extLst>
          </p:cNvPr>
          <p:cNvPicPr>
            <a:picLocks noChangeAspect="1"/>
          </p:cNvPicPr>
          <p:nvPr/>
        </p:nvPicPr>
        <p:blipFill>
          <a:blip r:embed="rId3"/>
          <a:stretch>
            <a:fillRect/>
          </a:stretch>
        </p:blipFill>
        <p:spPr>
          <a:xfrm>
            <a:off x="4100946" y="680238"/>
            <a:ext cx="3984462" cy="3783023"/>
          </a:xfrm>
          <a:prstGeom prst="rect">
            <a:avLst/>
          </a:prstGeom>
          <a:effectLst>
            <a:glow rad="101600">
              <a:schemeClr val="bg2">
                <a:alpha val="40000"/>
              </a:schemeClr>
            </a:glow>
          </a:effectLst>
        </p:spPr>
      </p:pic>
    </p:spTree>
    <p:extLst>
      <p:ext uri="{BB962C8B-B14F-4D97-AF65-F5344CB8AC3E}">
        <p14:creationId xmlns:p14="http://schemas.microsoft.com/office/powerpoint/2010/main" val="248622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31B15CCB-7C73-09FD-9718-4BB6775D630E}"/>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4B901262-E88E-6938-3654-499E81AABB5E}"/>
              </a:ext>
            </a:extLst>
          </p:cNvPr>
          <p:cNvSpPr txBox="1">
            <a:spLocks noGrp="1"/>
          </p:cNvSpPr>
          <p:nvPr>
            <p:ph type="title"/>
          </p:nvPr>
        </p:nvSpPr>
        <p:spPr>
          <a:xfrm>
            <a:off x="474028" y="131240"/>
            <a:ext cx="7661769" cy="749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Why this task is difficult</a:t>
            </a:r>
            <a:endParaRPr dirty="0">
              <a:solidFill>
                <a:schemeClr val="bg2"/>
              </a:solidFill>
              <a:latin typeface="Open Sans SemiBold" pitchFamily="2" charset="0"/>
              <a:ea typeface="Open Sans SemiBold" pitchFamily="2" charset="0"/>
              <a:cs typeface="Open Sans SemiBold" pitchFamily="2" charset="0"/>
            </a:endParaRPr>
          </a:p>
        </p:txBody>
      </p:sp>
      <p:pic>
        <p:nvPicPr>
          <p:cNvPr id="3" name="Immagine 2" descr="Immagine che contiene bianco e nero, monocromatico, nero, oscurità&#10;&#10;Il contenuto generato dall'IA potrebbe non essere corretto.">
            <a:extLst>
              <a:ext uri="{FF2B5EF4-FFF2-40B4-BE49-F238E27FC236}">
                <a16:creationId xmlns:a16="http://schemas.microsoft.com/office/drawing/2014/main" id="{24D19C15-45D4-2AAC-1978-92BB3B0E9E52}"/>
              </a:ext>
            </a:extLst>
          </p:cNvPr>
          <p:cNvPicPr>
            <a:picLocks noChangeAspect="1"/>
          </p:cNvPicPr>
          <p:nvPr/>
        </p:nvPicPr>
        <p:blipFill>
          <a:blip r:embed="rId3"/>
          <a:stretch>
            <a:fillRect/>
          </a:stretch>
        </p:blipFill>
        <p:spPr>
          <a:xfrm>
            <a:off x="5820930" y="1139500"/>
            <a:ext cx="3129106" cy="3226353"/>
          </a:xfrm>
          <a:prstGeom prst="rect">
            <a:avLst/>
          </a:prstGeom>
          <a:effectLst>
            <a:glow rad="101600">
              <a:schemeClr val="bg2">
                <a:alpha val="40000"/>
              </a:schemeClr>
            </a:glow>
          </a:effectLst>
        </p:spPr>
      </p:pic>
      <p:pic>
        <p:nvPicPr>
          <p:cNvPr id="5" name="Immagine 4" descr="Immagine che contiene nero, monocromatico, bianco e nero&#10;&#10;Il contenuto generato dall'IA potrebbe non essere corretto.">
            <a:extLst>
              <a:ext uri="{FF2B5EF4-FFF2-40B4-BE49-F238E27FC236}">
                <a16:creationId xmlns:a16="http://schemas.microsoft.com/office/drawing/2014/main" id="{6C29957E-BF21-D3D7-C5B5-113E86BBC357}"/>
              </a:ext>
            </a:extLst>
          </p:cNvPr>
          <p:cNvPicPr>
            <a:picLocks noChangeAspect="1"/>
          </p:cNvPicPr>
          <p:nvPr/>
        </p:nvPicPr>
        <p:blipFill>
          <a:blip r:embed="rId4"/>
          <a:stretch>
            <a:fillRect/>
          </a:stretch>
        </p:blipFill>
        <p:spPr>
          <a:xfrm>
            <a:off x="2529702" y="3103729"/>
            <a:ext cx="2117625" cy="1993059"/>
          </a:xfrm>
          <a:prstGeom prst="rect">
            <a:avLst/>
          </a:prstGeom>
          <a:effectLst>
            <a:glow rad="101600">
              <a:schemeClr val="bg2">
                <a:alpha val="40000"/>
              </a:schemeClr>
            </a:glow>
          </a:effectLst>
        </p:spPr>
      </p:pic>
      <p:pic>
        <p:nvPicPr>
          <p:cNvPr id="7" name="Immagine 6" descr="Immagine che contiene bianco e nero, aeroplano, monocromatico, nero&#10;&#10;Il contenuto generato dall'IA potrebbe non essere corretto.">
            <a:extLst>
              <a:ext uri="{FF2B5EF4-FFF2-40B4-BE49-F238E27FC236}">
                <a16:creationId xmlns:a16="http://schemas.microsoft.com/office/drawing/2014/main" id="{A701139A-03C7-B46A-AC84-5F8BA4C49C40}"/>
              </a:ext>
            </a:extLst>
          </p:cNvPr>
          <p:cNvPicPr>
            <a:picLocks noChangeAspect="1"/>
          </p:cNvPicPr>
          <p:nvPr/>
        </p:nvPicPr>
        <p:blipFill>
          <a:blip r:embed="rId5"/>
          <a:stretch>
            <a:fillRect/>
          </a:stretch>
        </p:blipFill>
        <p:spPr>
          <a:xfrm>
            <a:off x="2529702" y="880640"/>
            <a:ext cx="2117625" cy="2145216"/>
          </a:xfrm>
          <a:prstGeom prst="rect">
            <a:avLst/>
          </a:prstGeom>
          <a:effectLst>
            <a:glow rad="101600">
              <a:schemeClr val="bg2">
                <a:alpha val="40000"/>
              </a:schemeClr>
            </a:glow>
          </a:effectLst>
        </p:spPr>
      </p:pic>
      <p:pic>
        <p:nvPicPr>
          <p:cNvPr id="9" name="Immagine 8" descr="Immagine che contiene nero, oscurità, bianco e nero, spazio&#10;&#10;Il contenuto generato dall'IA potrebbe non essere corretto.">
            <a:extLst>
              <a:ext uri="{FF2B5EF4-FFF2-40B4-BE49-F238E27FC236}">
                <a16:creationId xmlns:a16="http://schemas.microsoft.com/office/drawing/2014/main" id="{277C85CC-D933-BAC0-6BFB-07A66C4330DA}"/>
              </a:ext>
            </a:extLst>
          </p:cNvPr>
          <p:cNvPicPr>
            <a:picLocks noChangeAspect="1"/>
          </p:cNvPicPr>
          <p:nvPr/>
        </p:nvPicPr>
        <p:blipFill>
          <a:blip r:embed="rId6"/>
          <a:stretch>
            <a:fillRect/>
          </a:stretch>
        </p:blipFill>
        <p:spPr>
          <a:xfrm>
            <a:off x="496883" y="3103729"/>
            <a:ext cx="1939578" cy="1993059"/>
          </a:xfrm>
          <a:prstGeom prst="rect">
            <a:avLst/>
          </a:prstGeom>
          <a:effectLst>
            <a:glow rad="101600">
              <a:schemeClr val="bg2">
                <a:alpha val="40000"/>
              </a:schemeClr>
            </a:glow>
          </a:effectLst>
        </p:spPr>
      </p:pic>
      <p:pic>
        <p:nvPicPr>
          <p:cNvPr id="11" name="Immagine 10" descr="Immagine che contiene bianco e nero, trasporto, aeromobile, aria aperta&#10;&#10;Il contenuto generato dall'IA potrebbe non essere corretto.">
            <a:extLst>
              <a:ext uri="{FF2B5EF4-FFF2-40B4-BE49-F238E27FC236}">
                <a16:creationId xmlns:a16="http://schemas.microsoft.com/office/drawing/2014/main" id="{410D2E8D-A1EA-E786-ED0B-F98CB3CA7043}"/>
              </a:ext>
            </a:extLst>
          </p:cNvPr>
          <p:cNvPicPr>
            <a:picLocks noChangeAspect="1"/>
          </p:cNvPicPr>
          <p:nvPr/>
        </p:nvPicPr>
        <p:blipFill>
          <a:blip r:embed="rId7"/>
          <a:stretch>
            <a:fillRect/>
          </a:stretch>
        </p:blipFill>
        <p:spPr>
          <a:xfrm>
            <a:off x="499265" y="880640"/>
            <a:ext cx="1937196" cy="2145217"/>
          </a:xfrm>
          <a:prstGeom prst="rect">
            <a:avLst/>
          </a:prstGeom>
          <a:effectLst>
            <a:glow rad="101600">
              <a:schemeClr val="bg2">
                <a:alpha val="40000"/>
              </a:schemeClr>
            </a:glow>
          </a:effectLst>
        </p:spPr>
      </p:pic>
      <p:sp>
        <p:nvSpPr>
          <p:cNvPr id="2" name="Google Shape;2638;p62">
            <a:extLst>
              <a:ext uri="{FF2B5EF4-FFF2-40B4-BE49-F238E27FC236}">
                <a16:creationId xmlns:a16="http://schemas.microsoft.com/office/drawing/2014/main" id="{7ADD033D-30D6-F356-C834-0C3378F984D9}"/>
              </a:ext>
            </a:extLst>
          </p:cNvPr>
          <p:cNvSpPr txBox="1"/>
          <p:nvPr/>
        </p:nvSpPr>
        <p:spPr>
          <a:xfrm>
            <a:off x="7343892" y="1139500"/>
            <a:ext cx="1606144" cy="612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US" sz="800" dirty="0">
                <a:solidFill>
                  <a:schemeClr val="tx1"/>
                </a:solidFill>
                <a:latin typeface="Open Sans Light" pitchFamily="2" charset="0"/>
                <a:ea typeface="Open Sans Light" pitchFamily="2" charset="0"/>
                <a:cs typeface="Open Sans Light" pitchFamily="2" charset="0"/>
              </a:rPr>
              <a:t>A complex scene where the airplane is close to the Airport’s gate</a:t>
            </a:r>
            <a:endParaRPr sz="800" dirty="0">
              <a:solidFill>
                <a:schemeClr val="tx1"/>
              </a:solidFill>
              <a:latin typeface="Open Sans Light" pitchFamily="2" charset="0"/>
              <a:ea typeface="Open Sans Light" pitchFamily="2" charset="0"/>
              <a:cs typeface="Open Sans Light" pitchFamily="2" charset="0"/>
              <a:sym typeface="Barlow"/>
            </a:endParaRPr>
          </a:p>
        </p:txBody>
      </p:sp>
      <p:sp>
        <p:nvSpPr>
          <p:cNvPr id="4" name="Google Shape;2638;p62">
            <a:extLst>
              <a:ext uri="{FF2B5EF4-FFF2-40B4-BE49-F238E27FC236}">
                <a16:creationId xmlns:a16="http://schemas.microsoft.com/office/drawing/2014/main" id="{C61D36FE-5E1B-8252-2C9E-68C1B503F499}"/>
              </a:ext>
            </a:extLst>
          </p:cNvPr>
          <p:cNvSpPr txBox="1"/>
          <p:nvPr/>
        </p:nvSpPr>
        <p:spPr>
          <a:xfrm>
            <a:off x="474028" y="4684359"/>
            <a:ext cx="1764142" cy="412429"/>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800" dirty="0">
                <a:solidFill>
                  <a:schemeClr val="tx1"/>
                </a:solidFill>
                <a:latin typeface="Open Sans Light" pitchFamily="2" charset="0"/>
                <a:ea typeface="Open Sans Light" pitchFamily="2" charset="0"/>
                <a:cs typeface="Open Sans Light" pitchFamily="2" charset="0"/>
              </a:rPr>
              <a:t>Barely visible backscattering without the shadow</a:t>
            </a:r>
            <a:endParaRPr sz="800" dirty="0">
              <a:solidFill>
                <a:schemeClr val="tx1"/>
              </a:solidFill>
              <a:latin typeface="Open Sans Light" pitchFamily="2" charset="0"/>
              <a:ea typeface="Open Sans Light" pitchFamily="2" charset="0"/>
              <a:cs typeface="Open Sans Light" pitchFamily="2" charset="0"/>
              <a:sym typeface="Barlow"/>
            </a:endParaRPr>
          </a:p>
        </p:txBody>
      </p:sp>
      <p:sp>
        <p:nvSpPr>
          <p:cNvPr id="6" name="Google Shape;2638;p62">
            <a:extLst>
              <a:ext uri="{FF2B5EF4-FFF2-40B4-BE49-F238E27FC236}">
                <a16:creationId xmlns:a16="http://schemas.microsoft.com/office/drawing/2014/main" id="{084B4F60-885C-FAEE-745B-C3EFED075567}"/>
              </a:ext>
            </a:extLst>
          </p:cNvPr>
          <p:cNvSpPr txBox="1"/>
          <p:nvPr/>
        </p:nvSpPr>
        <p:spPr>
          <a:xfrm>
            <a:off x="3246624" y="2719856"/>
            <a:ext cx="1764142" cy="612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800" dirty="0">
                <a:solidFill>
                  <a:schemeClr val="tx1"/>
                </a:solidFill>
                <a:latin typeface="Open Sans Light" pitchFamily="2" charset="0"/>
                <a:ea typeface="Open Sans Light" pitchFamily="2" charset="0"/>
                <a:cs typeface="Open Sans Light" pitchFamily="2" charset="0"/>
              </a:rPr>
              <a:t>Barely visible backscattering</a:t>
            </a:r>
            <a:endParaRPr sz="800" dirty="0">
              <a:solidFill>
                <a:schemeClr val="tx1"/>
              </a:solidFill>
              <a:latin typeface="Open Sans Light" pitchFamily="2" charset="0"/>
              <a:ea typeface="Open Sans Light" pitchFamily="2" charset="0"/>
              <a:cs typeface="Open Sans Light" pitchFamily="2" charset="0"/>
              <a:sym typeface="Barlow"/>
            </a:endParaRPr>
          </a:p>
        </p:txBody>
      </p:sp>
      <p:sp>
        <p:nvSpPr>
          <p:cNvPr id="8" name="Google Shape;2638;p62">
            <a:extLst>
              <a:ext uri="{FF2B5EF4-FFF2-40B4-BE49-F238E27FC236}">
                <a16:creationId xmlns:a16="http://schemas.microsoft.com/office/drawing/2014/main" id="{8C5064CB-E278-E44C-D858-1EA36ABB151D}"/>
              </a:ext>
            </a:extLst>
          </p:cNvPr>
          <p:cNvSpPr txBox="1"/>
          <p:nvPr/>
        </p:nvSpPr>
        <p:spPr>
          <a:xfrm>
            <a:off x="3064905" y="4843171"/>
            <a:ext cx="1764142" cy="231473"/>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800" dirty="0">
                <a:solidFill>
                  <a:schemeClr val="tx1"/>
                </a:solidFill>
                <a:latin typeface="Open Sans Light" pitchFamily="2" charset="0"/>
                <a:ea typeface="Open Sans Light" pitchFamily="2" charset="0"/>
                <a:cs typeface="Open Sans Light" pitchFamily="2" charset="0"/>
              </a:rPr>
              <a:t>Double bouncing phenomenon</a:t>
            </a:r>
            <a:endParaRPr sz="800" dirty="0">
              <a:solidFill>
                <a:schemeClr val="tx1"/>
              </a:solidFill>
              <a:latin typeface="Open Sans Light" pitchFamily="2" charset="0"/>
              <a:ea typeface="Open Sans Light" pitchFamily="2" charset="0"/>
              <a:cs typeface="Open Sans Light" pitchFamily="2" charset="0"/>
              <a:sym typeface="Barlow"/>
            </a:endParaRPr>
          </a:p>
        </p:txBody>
      </p:sp>
      <p:sp>
        <p:nvSpPr>
          <p:cNvPr id="10" name="Google Shape;2638;p62">
            <a:extLst>
              <a:ext uri="{FF2B5EF4-FFF2-40B4-BE49-F238E27FC236}">
                <a16:creationId xmlns:a16="http://schemas.microsoft.com/office/drawing/2014/main" id="{8F1A0F3E-CC77-6E1E-9655-8EC489426E0C}"/>
              </a:ext>
            </a:extLst>
          </p:cNvPr>
          <p:cNvSpPr txBox="1"/>
          <p:nvPr/>
        </p:nvSpPr>
        <p:spPr>
          <a:xfrm>
            <a:off x="496883" y="2719856"/>
            <a:ext cx="1764142" cy="306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800" dirty="0">
                <a:solidFill>
                  <a:schemeClr val="tx1"/>
                </a:solidFill>
                <a:latin typeface="Open Sans Light" pitchFamily="2" charset="0"/>
                <a:ea typeface="Open Sans Light" pitchFamily="2" charset="0"/>
                <a:cs typeface="Open Sans Light" pitchFamily="2" charset="0"/>
              </a:rPr>
              <a:t>Clearly visible airplane</a:t>
            </a:r>
            <a:endParaRPr sz="800" dirty="0">
              <a:solidFill>
                <a:schemeClr val="tx1"/>
              </a:solidFill>
              <a:latin typeface="Open Sans Light" pitchFamily="2" charset="0"/>
              <a:ea typeface="Open Sans Light" pitchFamily="2" charset="0"/>
              <a:cs typeface="Open Sans Light" pitchFamily="2" charset="0"/>
              <a:sym typeface="Barlow"/>
            </a:endParaRPr>
          </a:p>
        </p:txBody>
      </p:sp>
    </p:spTree>
    <p:extLst>
      <p:ext uri="{BB962C8B-B14F-4D97-AF65-F5344CB8AC3E}">
        <p14:creationId xmlns:p14="http://schemas.microsoft.com/office/powerpoint/2010/main" val="1133150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1">
          <a:extLst>
            <a:ext uri="{FF2B5EF4-FFF2-40B4-BE49-F238E27FC236}">
              <a16:creationId xmlns:a16="http://schemas.microsoft.com/office/drawing/2014/main" id="{B049E88F-3E44-2C73-0FEF-3FCF9AAB3347}"/>
            </a:ext>
          </a:extLst>
        </p:cNvPr>
        <p:cNvGrpSpPr/>
        <p:nvPr/>
      </p:nvGrpSpPr>
      <p:grpSpPr>
        <a:xfrm>
          <a:off x="0" y="0"/>
          <a:ext cx="0" cy="0"/>
          <a:chOff x="0" y="0"/>
          <a:chExt cx="0" cy="0"/>
        </a:xfrm>
      </p:grpSpPr>
      <p:sp>
        <p:nvSpPr>
          <p:cNvPr id="1102" name="Google Shape;1102;p39">
            <a:extLst>
              <a:ext uri="{FF2B5EF4-FFF2-40B4-BE49-F238E27FC236}">
                <a16:creationId xmlns:a16="http://schemas.microsoft.com/office/drawing/2014/main" id="{54D6CCDA-367B-B709-D257-473E8E993358}"/>
              </a:ext>
            </a:extLst>
          </p:cNvPr>
          <p:cNvSpPr txBox="1">
            <a:spLocks noGrp="1"/>
          </p:cNvSpPr>
          <p:nvPr>
            <p:ph type="title"/>
          </p:nvPr>
        </p:nvSpPr>
        <p:spPr>
          <a:xfrm>
            <a:off x="741115" y="465828"/>
            <a:ext cx="7661769" cy="74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solidFill>
                <a:latin typeface="Open Sans SemiBold" pitchFamily="2" charset="0"/>
                <a:ea typeface="Open Sans SemiBold" pitchFamily="2" charset="0"/>
                <a:cs typeface="Open Sans SemiBold" pitchFamily="2" charset="0"/>
              </a:rPr>
              <a:t>Research Questions</a:t>
            </a:r>
          </a:p>
        </p:txBody>
      </p:sp>
      <p:sp>
        <p:nvSpPr>
          <p:cNvPr id="1103" name="Google Shape;1103;p39">
            <a:extLst>
              <a:ext uri="{FF2B5EF4-FFF2-40B4-BE49-F238E27FC236}">
                <a16:creationId xmlns:a16="http://schemas.microsoft.com/office/drawing/2014/main" id="{A010DB68-8CB9-1255-A7A3-9FE945983837}"/>
              </a:ext>
            </a:extLst>
          </p:cNvPr>
          <p:cNvSpPr txBox="1">
            <a:spLocks noGrp="1"/>
          </p:cNvSpPr>
          <p:nvPr>
            <p:ph type="subTitle" idx="4294967295"/>
          </p:nvPr>
        </p:nvSpPr>
        <p:spPr>
          <a:xfrm>
            <a:off x="741115" y="1448936"/>
            <a:ext cx="5881460" cy="2645082"/>
          </a:xfrm>
          <a:prstGeom prst="rect">
            <a:avLst/>
          </a:prstGeom>
        </p:spPr>
        <p:txBody>
          <a:bodyPr spcFirstLastPara="1" wrap="square" lIns="91425" tIns="91425" rIns="91425" bIns="91425" anchor="t" anchorCtr="0">
            <a:noAutofit/>
          </a:bodyPr>
          <a:lstStyle/>
          <a:p>
            <a:pPr marL="285750" indent="-285750">
              <a:buClr>
                <a:schemeClr val="tx1"/>
              </a:buClr>
            </a:pPr>
            <a:r>
              <a:rPr lang="en-US" dirty="0">
                <a:latin typeface="Open Sans Light" pitchFamily="2" charset="0"/>
                <a:ea typeface="Open Sans Light" pitchFamily="2" charset="0"/>
                <a:cs typeface="Open Sans Light" pitchFamily="2" charset="0"/>
              </a:rPr>
              <a:t>Effectiveness of standard models (YOLO) on SAR data</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en-US" dirty="0">
                <a:latin typeface="Open Sans Light" pitchFamily="2" charset="0"/>
                <a:ea typeface="Open Sans Light" pitchFamily="2" charset="0"/>
                <a:cs typeface="Open Sans Light" pitchFamily="2" charset="0"/>
              </a:rPr>
              <a:t>Utility of CSI (Colorized Sub-aperture Images)</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en-US" dirty="0">
                <a:latin typeface="Open Sans Light" pitchFamily="2" charset="0"/>
                <a:ea typeface="Open Sans Light" pitchFamily="2" charset="0"/>
                <a:cs typeface="Open Sans Light" pitchFamily="2" charset="0"/>
              </a:rPr>
              <a:t>Trade-off between resolution and computational cost</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en-US" dirty="0">
                <a:latin typeface="Open Sans Light" pitchFamily="2" charset="0"/>
                <a:ea typeface="Open Sans Light" pitchFamily="2" charset="0"/>
                <a:cs typeface="Open Sans Light" pitchFamily="2" charset="0"/>
              </a:rPr>
              <a:t>Hyperparameter optimization</a:t>
            </a:r>
          </a:p>
          <a:p>
            <a:pPr marL="285750" indent="-285750">
              <a:buClr>
                <a:schemeClr val="tx1"/>
              </a:buClr>
            </a:pPr>
            <a:endParaRPr lang="en-US" dirty="0">
              <a:latin typeface="Open Sans Light" pitchFamily="2" charset="0"/>
              <a:ea typeface="Open Sans Light" pitchFamily="2" charset="0"/>
              <a:cs typeface="Open Sans Light" pitchFamily="2" charset="0"/>
            </a:endParaRPr>
          </a:p>
          <a:p>
            <a:pPr marL="285750" indent="-285750">
              <a:buClr>
                <a:schemeClr val="tx1"/>
              </a:buClr>
            </a:pPr>
            <a:r>
              <a:rPr lang="en-US" dirty="0">
                <a:latin typeface="Open Sans Light" pitchFamily="2" charset="0"/>
                <a:ea typeface="Open Sans Light" pitchFamily="2" charset="0"/>
                <a:cs typeface="Open Sans Light" pitchFamily="2" charset="0"/>
              </a:rPr>
              <a:t>Reducing annotation effort using Foundation Models for Earth Observation (Clay)</a:t>
            </a:r>
            <a:endParaRPr dirty="0">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3524743227"/>
      </p:ext>
    </p:extLst>
  </p:cSld>
  <p:clrMapOvr>
    <a:masterClrMapping/>
  </p:clrMapOvr>
</p:sld>
</file>

<file path=ppt/theme/theme1.xml><?xml version="1.0" encoding="utf-8"?>
<a:theme xmlns:a="http://schemas.openxmlformats.org/drawingml/2006/main" name="Earth Science Lesson: Satellites by Slidesgo">
  <a:themeElements>
    <a:clrScheme name="Simple Light">
      <a:dk1>
        <a:srgbClr val="F4F9FF"/>
      </a:dk1>
      <a:lt1>
        <a:srgbClr val="1D1D1D"/>
      </a:lt1>
      <a:dk2>
        <a:srgbClr val="428AA8"/>
      </a:dk2>
      <a:lt2>
        <a:srgbClr val="FFC654"/>
      </a:lt2>
      <a:accent1>
        <a:srgbClr val="D8E1EE"/>
      </a:accent1>
      <a:accent2>
        <a:srgbClr val="B2BDCE"/>
      </a:accent2>
      <a:accent3>
        <a:srgbClr val="8795AC"/>
      </a:accent3>
      <a:accent4>
        <a:srgbClr val="5C6B85"/>
      </a:accent4>
      <a:accent5>
        <a:srgbClr val="FFFFFF"/>
      </a:accent5>
      <a:accent6>
        <a:srgbClr val="FFFFFF"/>
      </a:accent6>
      <a:hlink>
        <a:srgbClr val="F4F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1870</TotalTime>
  <Words>3385</Words>
  <Application>Microsoft Office PowerPoint</Application>
  <PresentationFormat>Presentazione su schermo (16:9)</PresentationFormat>
  <Paragraphs>282</Paragraphs>
  <Slides>38</Slides>
  <Notes>38</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38</vt:i4>
      </vt:variant>
    </vt:vector>
  </HeadingPairs>
  <TitlesOfParts>
    <vt:vector size="47" baseType="lpstr">
      <vt:lpstr>Arial</vt:lpstr>
      <vt:lpstr>Barlow Medium</vt:lpstr>
      <vt:lpstr>Cambria Math</vt:lpstr>
      <vt:lpstr>Bebas Neue</vt:lpstr>
      <vt:lpstr>Oswald Medium</vt:lpstr>
      <vt:lpstr>Open Sans SemiBold</vt:lpstr>
      <vt:lpstr>Barlow</vt:lpstr>
      <vt:lpstr>Open Sans Light</vt:lpstr>
      <vt:lpstr>Earth Science Lesson: Satellites by Slidesgo</vt:lpstr>
      <vt:lpstr>Object Detection in Ultra-High Resolution Satellite SAR Data via Adaptation of a YOLO Model</vt:lpstr>
      <vt:lpstr>Table of contents</vt:lpstr>
      <vt:lpstr>Introduction and Context</vt:lpstr>
      <vt:lpstr>Industrial Internship: ICEYE</vt:lpstr>
      <vt:lpstr>Applications of SAR (Synthetic Aperture Radar)</vt:lpstr>
      <vt:lpstr>Specific Challenges of SAR Images</vt:lpstr>
      <vt:lpstr>Objective</vt:lpstr>
      <vt:lpstr>Why this task is difficult</vt:lpstr>
      <vt:lpstr>Research Questions</vt:lpstr>
      <vt:lpstr>Dataset and Preprocessing</vt:lpstr>
      <vt:lpstr>ICEYE Satellite Images</vt:lpstr>
      <vt:lpstr>Object Annotation and Challenges</vt:lpstr>
      <vt:lpstr>Ground Truth Generation</vt:lpstr>
      <vt:lpstr>Format Conversion, Calibration, and Image Tiling</vt:lpstr>
      <vt:lpstr>Format Conversion, Calibration, and Image Tiling</vt:lpstr>
      <vt:lpstr>Proposed Models</vt:lpstr>
      <vt:lpstr>Yolo Model</vt:lpstr>
      <vt:lpstr>Model complexity</vt:lpstr>
      <vt:lpstr>Impact of spatial context</vt:lpstr>
      <vt:lpstr>Impact of resolution</vt:lpstr>
      <vt:lpstr>GRD and CSI Comparison</vt:lpstr>
      <vt:lpstr>GRD and CSI Comparison</vt:lpstr>
      <vt:lpstr>Transformer  Model (Clay)</vt:lpstr>
      <vt:lpstr>Detection Head</vt:lpstr>
      <vt:lpstr>Loss</vt:lpstr>
      <vt:lpstr>Experiments and Hyperparameters</vt:lpstr>
      <vt:lpstr>Results Analysis</vt:lpstr>
      <vt:lpstr>Alternative Backbone Evaluation: ResNet50</vt:lpstr>
      <vt:lpstr>Alternative Backbone Evaluation: ResNet50</vt:lpstr>
      <vt:lpstr>Alternative Backbone Evaluation: ResNet50</vt:lpstr>
      <vt:lpstr>Performance Metrics Comparison</vt:lpstr>
      <vt:lpstr>Image Reconstruction Analysis</vt:lpstr>
      <vt:lpstr>Limitations &amp; Future Improvements</vt:lpstr>
      <vt:lpstr>Conclusion and Future Work</vt:lpstr>
      <vt:lpstr>Conclusions</vt:lpstr>
      <vt:lpstr>Future Work</vt:lpstr>
      <vt:lpstr>Thanks for Your Attention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ANDREOLI CRISTIAN</cp:lastModifiedBy>
  <cp:revision>18</cp:revision>
  <dcterms:modified xsi:type="dcterms:W3CDTF">2025-03-18T13:14:09Z</dcterms:modified>
</cp:coreProperties>
</file>